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Nunito"/>
      <p:regular r:id="rId22"/>
      <p:bold r:id="rId23"/>
      <p:italic r:id="rId24"/>
      <p:boldItalic r:id="rId25"/>
    </p:embeddedFont>
    <p:embeddedFont>
      <p:font typeface="Sorts Mill Goudy"/>
      <p:regular r:id="rId26"/>
      <p: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Nunito-regular.fntdata"/><Relationship Id="rId21" Type="http://schemas.openxmlformats.org/officeDocument/2006/relationships/slide" Target="slides/slide16.xml"/><Relationship Id="rId24" Type="http://schemas.openxmlformats.org/officeDocument/2006/relationships/font" Target="fonts/Nunito-italic.fntdata"/><Relationship Id="rId23"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ortsMillGoudy-regular.fntdata"/><Relationship Id="rId25" Type="http://schemas.openxmlformats.org/officeDocument/2006/relationships/font" Target="fonts/Nunito-boldItalic.fntdata"/><Relationship Id="rId27" Type="http://schemas.openxmlformats.org/officeDocument/2006/relationships/font" Target="fonts/SortsMillGoudy-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a23529b83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a23529b83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a23529b83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a23529b83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a23529b835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a23529b835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a23529b83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a23529b83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94baa6e2d8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94baa6e2d8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a23529b835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a23529b835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94baa6e2d8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94baa6e2d8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94baa6e2d8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94baa6e2d8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94baa6e2d8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94baa6e2d8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94baa6e2d8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94baa6e2d8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94baa6e2d8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94baa6e2d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a23529b83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a23529b83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a23529b83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a23529b83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a23529b83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a23529b83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94baa6e2d8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94baa6e2d8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arxiv.org/abs/1609.04802" TargetMode="External"/><Relationship Id="rId4" Type="http://schemas.openxmlformats.org/officeDocument/2006/relationships/hyperlink" Target="https://arxiv.org/abs/1809.00219"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6.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2146528" y="1283858"/>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400"/>
              <a:t>GNR - 638</a:t>
            </a:r>
            <a:endParaRPr sz="4400"/>
          </a:p>
        </p:txBody>
      </p:sp>
      <p:sp>
        <p:nvSpPr>
          <p:cNvPr id="129" name="Google Shape;129;p13"/>
          <p:cNvSpPr txBox="1"/>
          <p:nvPr>
            <p:ph idx="1" type="subTitle"/>
          </p:nvPr>
        </p:nvSpPr>
        <p:spPr>
          <a:xfrm>
            <a:off x="1891350" y="2417258"/>
            <a:ext cx="5361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300"/>
              <a:t>Machine Learning for Remote Sensing - II</a:t>
            </a:r>
            <a:endParaRPr sz="2300"/>
          </a:p>
        </p:txBody>
      </p:sp>
      <p:sp>
        <p:nvSpPr>
          <p:cNvPr id="130" name="Google Shape;130;p13"/>
          <p:cNvSpPr txBox="1"/>
          <p:nvPr/>
        </p:nvSpPr>
        <p:spPr>
          <a:xfrm>
            <a:off x="5096650" y="3386050"/>
            <a:ext cx="3632100" cy="132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2"/>
                </a:solidFill>
                <a:latin typeface="Nunito"/>
                <a:ea typeface="Nunito"/>
                <a:cs typeface="Nunito"/>
                <a:sym typeface="Nunito"/>
              </a:rPr>
              <a:t>Team Members: </a:t>
            </a:r>
            <a:endParaRPr sz="1500">
              <a:solidFill>
                <a:schemeClr val="dk2"/>
              </a:solidFill>
              <a:latin typeface="Nunito"/>
              <a:ea typeface="Nunito"/>
              <a:cs typeface="Nunito"/>
              <a:sym typeface="Nunito"/>
            </a:endParaRPr>
          </a:p>
          <a:p>
            <a:pPr indent="-323850" lvl="0" marL="457200" rtl="0" algn="l">
              <a:spcBef>
                <a:spcPts val="0"/>
              </a:spcBef>
              <a:spcAft>
                <a:spcPts val="0"/>
              </a:spcAft>
              <a:buClr>
                <a:schemeClr val="dk2"/>
              </a:buClr>
              <a:buSzPts val="1500"/>
              <a:buFont typeface="Nunito"/>
              <a:buChar char="●"/>
            </a:pPr>
            <a:r>
              <a:rPr lang="en" sz="1500">
                <a:solidFill>
                  <a:schemeClr val="dk2"/>
                </a:solidFill>
                <a:latin typeface="Nunito"/>
                <a:ea typeface="Nunito"/>
                <a:cs typeface="Nunito"/>
                <a:sym typeface="Nunito"/>
              </a:rPr>
              <a:t>Aneri Modi (190100015)</a:t>
            </a:r>
            <a:endParaRPr sz="1500">
              <a:solidFill>
                <a:schemeClr val="dk2"/>
              </a:solidFill>
              <a:latin typeface="Nunito"/>
              <a:ea typeface="Nunito"/>
              <a:cs typeface="Nunito"/>
              <a:sym typeface="Nunito"/>
            </a:endParaRPr>
          </a:p>
          <a:p>
            <a:pPr indent="-323850" lvl="0" marL="457200" rtl="0" algn="l">
              <a:spcBef>
                <a:spcPts val="0"/>
              </a:spcBef>
              <a:spcAft>
                <a:spcPts val="0"/>
              </a:spcAft>
              <a:buClr>
                <a:schemeClr val="dk2"/>
              </a:buClr>
              <a:buSzPts val="1500"/>
              <a:buFont typeface="Nunito"/>
              <a:buChar char="●"/>
            </a:pPr>
            <a:r>
              <a:rPr lang="en" sz="1500">
                <a:solidFill>
                  <a:schemeClr val="dk2"/>
                </a:solidFill>
                <a:latin typeface="Nunito"/>
                <a:ea typeface="Nunito"/>
                <a:cs typeface="Nunito"/>
                <a:sym typeface="Nunito"/>
              </a:rPr>
              <a:t>Sai Bhargav Rongali (190100102)</a:t>
            </a:r>
            <a:endParaRPr sz="1500">
              <a:solidFill>
                <a:schemeClr val="dk2"/>
              </a:solidFill>
              <a:latin typeface="Nunito"/>
              <a:ea typeface="Nunito"/>
              <a:cs typeface="Nunito"/>
              <a:sym typeface="Nunito"/>
            </a:endParaRPr>
          </a:p>
          <a:p>
            <a:pPr indent="-323850" lvl="0" marL="457200" rtl="0" algn="l">
              <a:spcBef>
                <a:spcPts val="0"/>
              </a:spcBef>
              <a:spcAft>
                <a:spcPts val="0"/>
              </a:spcAft>
              <a:buClr>
                <a:schemeClr val="dk2"/>
              </a:buClr>
              <a:buSzPts val="1500"/>
              <a:buFont typeface="Nunito"/>
              <a:buChar char="●"/>
            </a:pPr>
            <a:r>
              <a:rPr lang="en" sz="1500">
                <a:solidFill>
                  <a:schemeClr val="dk2"/>
                </a:solidFill>
                <a:latin typeface="Nunito"/>
                <a:ea typeface="Nunito"/>
                <a:cs typeface="Nunito"/>
                <a:sym typeface="Nunito"/>
              </a:rPr>
              <a:t>Shwetambari Mali (190100071)</a:t>
            </a:r>
            <a:endParaRPr sz="1500">
              <a:solidFill>
                <a:schemeClr val="dk2"/>
              </a:solidFill>
              <a:latin typeface="Nunito"/>
              <a:ea typeface="Nunito"/>
              <a:cs typeface="Nunito"/>
              <a:sym typeface="Nunito"/>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568000" y="383500"/>
            <a:ext cx="6927000" cy="486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obtained:</a:t>
            </a:r>
            <a:endParaRPr/>
          </a:p>
        </p:txBody>
      </p:sp>
      <p:pic>
        <p:nvPicPr>
          <p:cNvPr id="203" name="Google Shape;203;p22"/>
          <p:cNvPicPr preferRelativeResize="0"/>
          <p:nvPr/>
        </p:nvPicPr>
        <p:blipFill rotWithShape="1">
          <a:blip r:embed="rId3">
            <a:alphaModFix/>
          </a:blip>
          <a:srcRect b="0" l="0" r="0" t="0"/>
          <a:stretch/>
        </p:blipFill>
        <p:spPr>
          <a:xfrm>
            <a:off x="825668" y="1945684"/>
            <a:ext cx="1344128" cy="1198451"/>
          </a:xfrm>
          <a:prstGeom prst="rect">
            <a:avLst/>
          </a:prstGeom>
          <a:noFill/>
          <a:ln>
            <a:noFill/>
          </a:ln>
        </p:spPr>
      </p:pic>
      <p:pic>
        <p:nvPicPr>
          <p:cNvPr id="204" name="Google Shape;204;p22"/>
          <p:cNvPicPr preferRelativeResize="0"/>
          <p:nvPr/>
        </p:nvPicPr>
        <p:blipFill rotWithShape="1">
          <a:blip r:embed="rId4">
            <a:alphaModFix/>
          </a:blip>
          <a:srcRect b="0" l="0" r="0" t="0"/>
          <a:stretch/>
        </p:blipFill>
        <p:spPr>
          <a:xfrm>
            <a:off x="4221112" y="618825"/>
            <a:ext cx="4320413" cy="3852162"/>
          </a:xfrm>
          <a:prstGeom prst="rect">
            <a:avLst/>
          </a:prstGeom>
          <a:noFill/>
          <a:ln>
            <a:noFill/>
          </a:ln>
        </p:spPr>
      </p:pic>
      <p:sp>
        <p:nvSpPr>
          <p:cNvPr id="205" name="Google Shape;205;p22"/>
          <p:cNvSpPr/>
          <p:nvPr/>
        </p:nvSpPr>
        <p:spPr>
          <a:xfrm>
            <a:off x="2724448" y="2378700"/>
            <a:ext cx="942000" cy="332400"/>
          </a:xfrm>
          <a:prstGeom prst="rightArrow">
            <a:avLst>
              <a:gd fmla="val 50000" name="adj1"/>
              <a:gd fmla="val 50000" name="adj2"/>
            </a:avLst>
          </a:prstGeom>
          <a:solidFill>
            <a:srgbClr val="F4EDD8"/>
          </a:solidFill>
          <a:ln cap="rnd" cmpd="sng" w="15875">
            <a:solidFill>
              <a:srgbClr val="AF762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Sorts Mill Goudy"/>
              <a:ea typeface="Sorts Mill Goudy"/>
              <a:cs typeface="Sorts Mill Goudy"/>
              <a:sym typeface="Sorts Mill Goudy"/>
            </a:endParaRPr>
          </a:p>
        </p:txBody>
      </p:sp>
      <p:sp>
        <p:nvSpPr>
          <p:cNvPr id="206" name="Google Shape;206;p22"/>
          <p:cNvSpPr txBox="1"/>
          <p:nvPr/>
        </p:nvSpPr>
        <p:spPr>
          <a:xfrm>
            <a:off x="825740" y="3256350"/>
            <a:ext cx="1344000" cy="461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i="0" lang="en" sz="1200" u="none" cap="none" strike="noStrike">
                <a:latin typeface="Nunito"/>
                <a:ea typeface="Nunito"/>
                <a:cs typeface="Nunito"/>
                <a:sym typeface="Nunito"/>
              </a:rPr>
              <a:t>LR </a:t>
            </a:r>
            <a:endParaRPr>
              <a:latin typeface="Nunito"/>
              <a:ea typeface="Nunito"/>
              <a:cs typeface="Nunito"/>
              <a:sym typeface="Nunito"/>
            </a:endParaRPr>
          </a:p>
          <a:p>
            <a:pPr indent="0" lvl="0" marL="0" marR="0" rtl="0" algn="ctr">
              <a:spcBef>
                <a:spcPts val="0"/>
              </a:spcBef>
              <a:spcAft>
                <a:spcPts val="0"/>
              </a:spcAft>
              <a:buNone/>
            </a:pPr>
            <a:r>
              <a:rPr i="0" lang="en" sz="1200" u="none" cap="none" strike="noStrike">
                <a:latin typeface="Nunito"/>
                <a:ea typeface="Nunito"/>
                <a:cs typeface="Nunito"/>
                <a:sym typeface="Nunito"/>
              </a:rPr>
              <a:t>224 ✕ 224</a:t>
            </a:r>
            <a:r>
              <a:rPr i="0" lang="en" sz="1200" u="none" cap="none" strike="noStrike">
                <a:solidFill>
                  <a:srgbClr val="FFFFFF"/>
                </a:solidFill>
                <a:latin typeface="Nunito"/>
                <a:ea typeface="Nunito"/>
                <a:cs typeface="Nunito"/>
                <a:sym typeface="Nunito"/>
              </a:rPr>
              <a:t>4</a:t>
            </a:r>
            <a:endParaRPr>
              <a:latin typeface="Nunito"/>
              <a:ea typeface="Nunito"/>
              <a:cs typeface="Nunito"/>
              <a:sym typeface="Nunito"/>
            </a:endParaRPr>
          </a:p>
        </p:txBody>
      </p:sp>
      <p:sp>
        <p:nvSpPr>
          <p:cNvPr id="207" name="Google Shape;207;p22"/>
          <p:cNvSpPr txBox="1"/>
          <p:nvPr/>
        </p:nvSpPr>
        <p:spPr>
          <a:xfrm>
            <a:off x="4628780" y="4470972"/>
            <a:ext cx="3854400" cy="461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i="0" lang="en" sz="1200" u="none" cap="none" strike="noStrike">
                <a:latin typeface="Nunito"/>
                <a:ea typeface="Nunito"/>
                <a:cs typeface="Nunito"/>
                <a:sym typeface="Nunito"/>
              </a:rPr>
              <a:t>HR </a:t>
            </a:r>
            <a:endParaRPr>
              <a:latin typeface="Nunito"/>
              <a:ea typeface="Nunito"/>
              <a:cs typeface="Nunito"/>
              <a:sym typeface="Nunito"/>
            </a:endParaRPr>
          </a:p>
          <a:p>
            <a:pPr indent="0" lvl="0" marL="0" marR="0" rtl="0" algn="ctr">
              <a:spcBef>
                <a:spcPts val="0"/>
              </a:spcBef>
              <a:spcAft>
                <a:spcPts val="0"/>
              </a:spcAft>
              <a:buNone/>
            </a:pPr>
            <a:r>
              <a:rPr i="0" lang="en" sz="1200" u="none" cap="none" strike="noStrike">
                <a:latin typeface="Nunito"/>
                <a:ea typeface="Nunito"/>
                <a:cs typeface="Nunito"/>
                <a:sym typeface="Nunito"/>
              </a:rPr>
              <a:t>896 ✕ 896</a:t>
            </a:r>
            <a:endParaRPr>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3"/>
          <p:cNvSpPr txBox="1"/>
          <p:nvPr>
            <p:ph type="title"/>
          </p:nvPr>
        </p:nvSpPr>
        <p:spPr>
          <a:xfrm>
            <a:off x="718700" y="443750"/>
            <a:ext cx="7505700" cy="701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Further Improvement </a:t>
            </a:r>
            <a:endParaRPr/>
          </a:p>
        </p:txBody>
      </p:sp>
      <p:sp>
        <p:nvSpPr>
          <p:cNvPr id="213" name="Google Shape;213;p23"/>
          <p:cNvSpPr txBox="1"/>
          <p:nvPr/>
        </p:nvSpPr>
        <p:spPr>
          <a:xfrm>
            <a:off x="452450" y="1183950"/>
            <a:ext cx="8038200" cy="2775600"/>
          </a:xfrm>
          <a:prstGeom prst="rect">
            <a:avLst/>
          </a:prstGeom>
          <a:noFill/>
          <a:ln>
            <a:noFill/>
          </a:ln>
          <a:effectLst>
            <a:outerShdw blurRad="25400">
              <a:srgbClr val="000000">
                <a:alpha val="45880"/>
              </a:srgbClr>
            </a:outerShdw>
          </a:effectLst>
        </p:spPr>
        <p:txBody>
          <a:bodyPr anchorCtr="0" anchor="t" bIns="45700" lIns="91425" spcFirstLastPara="1" rIns="91425" wrap="square" tIns="45700">
            <a:normAutofit/>
          </a:bodyPr>
          <a:lstStyle/>
          <a:p>
            <a:pPr indent="-342900" lvl="0" marL="457200" rtl="0" algn="l">
              <a:lnSpc>
                <a:spcPct val="110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In order to further improve the recovered image quality of SRGAN, we mainly make two modifications to the structure of generator G: </a:t>
            </a:r>
            <a:endParaRPr sz="1800">
              <a:solidFill>
                <a:schemeClr val="dk2"/>
              </a:solidFill>
              <a:latin typeface="Nunito"/>
              <a:ea typeface="Nunito"/>
              <a:cs typeface="Nunito"/>
              <a:sym typeface="Nunito"/>
            </a:endParaRPr>
          </a:p>
          <a:p>
            <a:pPr indent="-342900" lvl="0" marL="457200" rtl="0" algn="l">
              <a:lnSpc>
                <a:spcPct val="110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Remove all BN layers; </a:t>
            </a:r>
            <a:endParaRPr sz="1800">
              <a:solidFill>
                <a:schemeClr val="dk2"/>
              </a:solidFill>
              <a:latin typeface="Nunito"/>
              <a:ea typeface="Nunito"/>
              <a:cs typeface="Nunito"/>
              <a:sym typeface="Nunito"/>
            </a:endParaRPr>
          </a:p>
          <a:p>
            <a:pPr indent="-342900" lvl="0" marL="457200" rtl="0" algn="l">
              <a:lnSpc>
                <a:spcPct val="110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Replace the original basic block with the proposed Residual-in-Residual Dense Block (RRDB), which combines multi-level residual network and dense connections as depicted:</a:t>
            </a:r>
            <a:endParaRPr sz="2200">
              <a:solidFill>
                <a:schemeClr val="dk2"/>
              </a:solidFill>
              <a:latin typeface="Nunito"/>
              <a:ea typeface="Nunito"/>
              <a:cs typeface="Nunito"/>
              <a:sym typeface="Nunito"/>
            </a:endParaRPr>
          </a:p>
        </p:txBody>
      </p:sp>
      <p:pic>
        <p:nvPicPr>
          <p:cNvPr id="214" name="Google Shape;214;p23"/>
          <p:cNvPicPr preferRelativeResize="0"/>
          <p:nvPr/>
        </p:nvPicPr>
        <p:blipFill rotWithShape="1">
          <a:blip r:embed="rId3">
            <a:alphaModFix/>
          </a:blip>
          <a:srcRect b="0" l="0" r="0" t="0"/>
          <a:stretch/>
        </p:blipFill>
        <p:spPr>
          <a:xfrm>
            <a:off x="1172000" y="3104775"/>
            <a:ext cx="7052400" cy="1734000"/>
          </a:xfrm>
          <a:prstGeom prst="rect">
            <a:avLst/>
          </a:prstGeom>
          <a:noFill/>
          <a:ln cap="flat" cmpd="sng" w="9525">
            <a:solidFill>
              <a:srgbClr val="000000"/>
            </a:solidFill>
            <a:prstDash val="solid"/>
            <a:round/>
            <a:headEnd len="sm" w="sm" type="none"/>
            <a:tailEnd len="sm" w="sm" type="none"/>
          </a:ln>
          <a:effectLst>
            <a:outerShdw blurRad="25400">
              <a:srgbClr val="000000">
                <a:alpha val="4588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4"/>
          <p:cNvSpPr txBox="1"/>
          <p:nvPr>
            <p:ph type="title"/>
          </p:nvPr>
        </p:nvSpPr>
        <p:spPr>
          <a:xfrm>
            <a:off x="819150" y="393525"/>
            <a:ext cx="7505700" cy="671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Training- Improved SRGAN</a:t>
            </a:r>
            <a:endParaRPr/>
          </a:p>
        </p:txBody>
      </p:sp>
      <p:sp>
        <p:nvSpPr>
          <p:cNvPr id="220" name="Google Shape;220;p24"/>
          <p:cNvSpPr txBox="1"/>
          <p:nvPr>
            <p:ph idx="1" type="body"/>
          </p:nvPr>
        </p:nvSpPr>
        <p:spPr>
          <a:xfrm>
            <a:off x="819150" y="1064925"/>
            <a:ext cx="7505700" cy="3373800"/>
          </a:xfrm>
          <a:prstGeom prst="rect">
            <a:avLst/>
          </a:prstGeom>
        </p:spPr>
        <p:txBody>
          <a:bodyPr anchorCtr="0" anchor="t" bIns="91425" lIns="91425" spcFirstLastPara="1" rIns="91425" wrap="square" tIns="91425">
            <a:normAutofit/>
          </a:bodyPr>
          <a:lstStyle/>
          <a:p>
            <a:pPr indent="-355600" lvl="0" marL="457200" rtl="0" algn="l">
              <a:lnSpc>
                <a:spcPct val="110000"/>
              </a:lnSpc>
              <a:spcBef>
                <a:spcPts val="0"/>
              </a:spcBef>
              <a:spcAft>
                <a:spcPts val="0"/>
              </a:spcAft>
              <a:buSzPts val="2000"/>
              <a:buFont typeface="Nunito"/>
              <a:buChar char="●"/>
            </a:pPr>
            <a:r>
              <a:rPr lang="en" sz="2000">
                <a:latin typeface="Nunito"/>
                <a:ea typeface="Nunito"/>
                <a:cs typeface="Nunito"/>
                <a:sym typeface="Nunito"/>
              </a:rPr>
              <a:t>Training dataset consisted of 8144 images. LR images were created using resizing the image using interpolation techniques - cv2.INTER_CUBIC in OpenCV</a:t>
            </a:r>
            <a:endParaRPr sz="2000">
              <a:latin typeface="Nunito"/>
              <a:ea typeface="Nunito"/>
              <a:cs typeface="Nunito"/>
              <a:sym typeface="Nunito"/>
            </a:endParaRPr>
          </a:p>
          <a:p>
            <a:pPr indent="0" lvl="0" marL="457200" rtl="0" algn="l">
              <a:lnSpc>
                <a:spcPct val="110000"/>
              </a:lnSpc>
              <a:spcBef>
                <a:spcPts val="0"/>
              </a:spcBef>
              <a:spcAft>
                <a:spcPts val="0"/>
              </a:spcAft>
              <a:buNone/>
            </a:pPr>
            <a:r>
              <a:t/>
            </a:r>
            <a:endParaRPr sz="2000">
              <a:latin typeface="Nunito"/>
              <a:ea typeface="Nunito"/>
              <a:cs typeface="Nunito"/>
              <a:sym typeface="Nunito"/>
            </a:endParaRPr>
          </a:p>
          <a:p>
            <a:pPr indent="-355600" lvl="0" marL="457200" rtl="0" algn="l">
              <a:lnSpc>
                <a:spcPct val="110000"/>
              </a:lnSpc>
              <a:spcBef>
                <a:spcPts val="1060"/>
              </a:spcBef>
              <a:spcAft>
                <a:spcPts val="0"/>
              </a:spcAft>
              <a:buSzPts val="2000"/>
              <a:buFont typeface="Nunito"/>
              <a:buChar char="●"/>
            </a:pPr>
            <a:r>
              <a:rPr lang="en" sz="2000">
                <a:latin typeface="Nunito"/>
                <a:ea typeface="Nunito"/>
                <a:cs typeface="Nunito"/>
                <a:sym typeface="Nunito"/>
              </a:rPr>
              <a:t>Number of Epochs – 2200</a:t>
            </a:r>
            <a:endParaRPr sz="2000">
              <a:latin typeface="Nunito"/>
              <a:ea typeface="Nunito"/>
              <a:cs typeface="Nunito"/>
              <a:sym typeface="Nunito"/>
            </a:endParaRPr>
          </a:p>
          <a:p>
            <a:pPr indent="-355600" lvl="0" marL="457200" rtl="0" algn="l">
              <a:lnSpc>
                <a:spcPct val="110000"/>
              </a:lnSpc>
              <a:spcBef>
                <a:spcPts val="0"/>
              </a:spcBef>
              <a:spcAft>
                <a:spcPts val="0"/>
              </a:spcAft>
              <a:buSzPts val="2000"/>
              <a:buFont typeface="Nunito"/>
              <a:buChar char="●"/>
            </a:pPr>
            <a:r>
              <a:rPr lang="en" sz="2000">
                <a:latin typeface="Nunito"/>
                <a:ea typeface="Nunito"/>
                <a:cs typeface="Nunito"/>
                <a:sym typeface="Nunito"/>
              </a:rPr>
              <a:t>Loss – Binary Cross Entropy</a:t>
            </a:r>
            <a:endParaRPr sz="2000">
              <a:latin typeface="Nunito"/>
              <a:ea typeface="Nunito"/>
              <a:cs typeface="Nunito"/>
              <a:sym typeface="Nunito"/>
            </a:endParaRPr>
          </a:p>
          <a:p>
            <a:pPr indent="-355600" lvl="0" marL="457200" rtl="0" algn="l">
              <a:lnSpc>
                <a:spcPct val="110000"/>
              </a:lnSpc>
              <a:spcBef>
                <a:spcPts val="0"/>
              </a:spcBef>
              <a:spcAft>
                <a:spcPts val="0"/>
              </a:spcAft>
              <a:buSzPts val="2000"/>
              <a:buFont typeface="Nunito"/>
              <a:buChar char="●"/>
            </a:pPr>
            <a:r>
              <a:rPr lang="en" sz="2000">
                <a:latin typeface="Nunito"/>
                <a:ea typeface="Nunito"/>
                <a:cs typeface="Nunito"/>
                <a:sym typeface="Nunito"/>
              </a:rPr>
              <a:t>Optimizer – rmsprop</a:t>
            </a:r>
            <a:endParaRPr sz="2000">
              <a:latin typeface="Nunito"/>
              <a:ea typeface="Nunito"/>
              <a:cs typeface="Nunito"/>
              <a:sym typeface="Nunito"/>
            </a:endParaRPr>
          </a:p>
          <a:p>
            <a:pPr indent="-355600" lvl="0" marL="457200" rtl="0" algn="l">
              <a:lnSpc>
                <a:spcPct val="110000"/>
              </a:lnSpc>
              <a:spcBef>
                <a:spcPts val="0"/>
              </a:spcBef>
              <a:spcAft>
                <a:spcPts val="0"/>
              </a:spcAft>
              <a:buSzPts val="2000"/>
              <a:buFont typeface="Nunito"/>
              <a:buChar char="●"/>
            </a:pPr>
            <a:r>
              <a:rPr lang="en" sz="2000">
                <a:latin typeface="Nunito"/>
                <a:ea typeface="Nunito"/>
                <a:cs typeface="Nunito"/>
                <a:sym typeface="Nunito"/>
              </a:rPr>
              <a:t>Framework – Keras with tensorflow as backend</a:t>
            </a:r>
            <a:endParaRPr sz="2000">
              <a:latin typeface="Nunito"/>
              <a:ea typeface="Nunito"/>
              <a:cs typeface="Nunito"/>
              <a:sym typeface="Nunito"/>
            </a:endParaRPr>
          </a:p>
          <a:p>
            <a:pPr indent="0" lvl="0" marL="0" rtl="0" algn="l">
              <a:spcBef>
                <a:spcPts val="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25"/>
          <p:cNvPicPr preferRelativeResize="0"/>
          <p:nvPr/>
        </p:nvPicPr>
        <p:blipFill rotWithShape="1">
          <a:blip r:embed="rId3">
            <a:alphaModFix/>
          </a:blip>
          <a:srcRect b="0" l="0" r="0" t="0"/>
          <a:stretch/>
        </p:blipFill>
        <p:spPr>
          <a:xfrm>
            <a:off x="4173832" y="282675"/>
            <a:ext cx="880562" cy="848051"/>
          </a:xfrm>
          <a:prstGeom prst="rect">
            <a:avLst/>
          </a:prstGeom>
          <a:noFill/>
          <a:ln>
            <a:noFill/>
          </a:ln>
        </p:spPr>
      </p:pic>
      <p:pic>
        <p:nvPicPr>
          <p:cNvPr id="226" name="Google Shape;226;p25"/>
          <p:cNvPicPr preferRelativeResize="0"/>
          <p:nvPr/>
        </p:nvPicPr>
        <p:blipFill rotWithShape="1">
          <a:blip r:embed="rId4">
            <a:alphaModFix/>
          </a:blip>
          <a:srcRect b="0" l="0" r="0" t="0"/>
          <a:stretch/>
        </p:blipFill>
        <p:spPr>
          <a:xfrm>
            <a:off x="792475" y="1468622"/>
            <a:ext cx="3381356" cy="3392203"/>
          </a:xfrm>
          <a:prstGeom prst="rect">
            <a:avLst/>
          </a:prstGeom>
          <a:noFill/>
          <a:ln>
            <a:noFill/>
          </a:ln>
        </p:spPr>
      </p:pic>
      <p:pic>
        <p:nvPicPr>
          <p:cNvPr id="227" name="Google Shape;227;p25"/>
          <p:cNvPicPr preferRelativeResize="0"/>
          <p:nvPr/>
        </p:nvPicPr>
        <p:blipFill rotWithShape="1">
          <a:blip r:embed="rId5">
            <a:alphaModFix/>
          </a:blip>
          <a:srcRect b="0" l="0" r="0" t="0"/>
          <a:stretch/>
        </p:blipFill>
        <p:spPr>
          <a:xfrm>
            <a:off x="5054393" y="1468622"/>
            <a:ext cx="3381356" cy="3392203"/>
          </a:xfrm>
          <a:prstGeom prst="rect">
            <a:avLst/>
          </a:prstGeom>
          <a:noFill/>
          <a:ln>
            <a:noFill/>
          </a:ln>
        </p:spPr>
      </p:pic>
      <p:sp>
        <p:nvSpPr>
          <p:cNvPr id="228" name="Google Shape;228;p25"/>
          <p:cNvSpPr txBox="1"/>
          <p:nvPr/>
        </p:nvSpPr>
        <p:spPr>
          <a:xfrm>
            <a:off x="1795534" y="1014325"/>
            <a:ext cx="15948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0" lang="en" sz="1800" u="none" cap="none" strike="noStrike">
                <a:latin typeface="Nunito"/>
                <a:ea typeface="Nunito"/>
                <a:cs typeface="Nunito"/>
                <a:sym typeface="Nunito"/>
              </a:rPr>
              <a:t>SRGAN</a:t>
            </a:r>
            <a:endParaRPr>
              <a:latin typeface="Nunito"/>
              <a:ea typeface="Nunito"/>
              <a:cs typeface="Nunito"/>
              <a:sym typeface="Nunito"/>
            </a:endParaRPr>
          </a:p>
        </p:txBody>
      </p:sp>
      <p:sp>
        <p:nvSpPr>
          <p:cNvPr id="229" name="Google Shape;229;p25"/>
          <p:cNvSpPr txBox="1"/>
          <p:nvPr/>
        </p:nvSpPr>
        <p:spPr>
          <a:xfrm>
            <a:off x="5313151" y="1014325"/>
            <a:ext cx="36969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800">
                <a:latin typeface="Nunito"/>
                <a:ea typeface="Nunito"/>
                <a:cs typeface="Nunito"/>
                <a:sym typeface="Nunito"/>
              </a:rPr>
              <a:t>Improved SRGAN (ESRGAN)</a:t>
            </a:r>
            <a:endParaRPr>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6"/>
          <p:cNvSpPr txBox="1"/>
          <p:nvPr>
            <p:ph type="title"/>
          </p:nvPr>
        </p:nvSpPr>
        <p:spPr>
          <a:xfrm>
            <a:off x="819150" y="6230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Potential future directions:</a:t>
            </a:r>
            <a:endParaRPr/>
          </a:p>
        </p:txBody>
      </p:sp>
      <p:sp>
        <p:nvSpPr>
          <p:cNvPr id="235" name="Google Shape;235;p26"/>
          <p:cNvSpPr txBox="1"/>
          <p:nvPr>
            <p:ph idx="1" type="body"/>
          </p:nvPr>
        </p:nvSpPr>
        <p:spPr>
          <a:xfrm>
            <a:off x="512250" y="1417675"/>
            <a:ext cx="8119500" cy="3339300"/>
          </a:xfrm>
          <a:prstGeom prst="rect">
            <a:avLst/>
          </a:prstGeom>
        </p:spPr>
        <p:txBody>
          <a:bodyPr anchorCtr="0" anchor="t" bIns="91425" lIns="91425" spcFirstLastPara="1" rIns="91425" wrap="square" tIns="91425">
            <a:normAutofit fontScale="25000" lnSpcReduction="20000"/>
          </a:bodyPr>
          <a:lstStyle/>
          <a:p>
            <a:pPr indent="-318407" lvl="0" marL="457200" rtl="0" algn="l">
              <a:spcBef>
                <a:spcPts val="1200"/>
              </a:spcBef>
              <a:spcAft>
                <a:spcPts val="0"/>
              </a:spcAft>
              <a:buSzPct val="100000"/>
              <a:buFont typeface="Nunito"/>
              <a:buChar char="●"/>
            </a:pPr>
            <a:r>
              <a:rPr lang="en" sz="5657">
                <a:latin typeface="Nunito"/>
                <a:ea typeface="Nunito"/>
                <a:cs typeface="Nunito"/>
                <a:sym typeface="Nunito"/>
              </a:rPr>
              <a:t>Include </a:t>
            </a:r>
            <a:r>
              <a:rPr b="1" lang="en" sz="5657">
                <a:latin typeface="Nunito"/>
                <a:ea typeface="Nunito"/>
                <a:cs typeface="Nunito"/>
                <a:sym typeface="Nunito"/>
              </a:rPr>
              <a:t>computational efficiency</a:t>
            </a:r>
            <a:r>
              <a:rPr lang="en" sz="5657">
                <a:latin typeface="Nunito"/>
                <a:ea typeface="Nunito"/>
                <a:cs typeface="Nunito"/>
                <a:sym typeface="Nunito"/>
              </a:rPr>
              <a:t> </a:t>
            </a:r>
            <a:r>
              <a:rPr lang="en" sz="5657">
                <a:latin typeface="Nunito"/>
                <a:ea typeface="Nunito"/>
                <a:cs typeface="Nunito"/>
                <a:sym typeface="Nunito"/>
              </a:rPr>
              <a:t>along with</a:t>
            </a:r>
            <a:r>
              <a:rPr lang="en" sz="5657">
                <a:latin typeface="Nunito"/>
                <a:ea typeface="Nunito"/>
                <a:cs typeface="Nunito"/>
                <a:sym typeface="Nunito"/>
              </a:rPr>
              <a:t> the perceptual quality of super-resolved images as part of the objective. </a:t>
            </a:r>
            <a:endParaRPr sz="5657">
              <a:latin typeface="Nunito"/>
              <a:ea typeface="Nunito"/>
              <a:cs typeface="Nunito"/>
              <a:sym typeface="Nunito"/>
            </a:endParaRPr>
          </a:p>
          <a:p>
            <a:pPr indent="-318407" lvl="0" marL="457200" rtl="0" algn="l">
              <a:spcBef>
                <a:spcPts val="0"/>
              </a:spcBef>
              <a:spcAft>
                <a:spcPts val="0"/>
              </a:spcAft>
              <a:buSzPct val="100000"/>
              <a:buFont typeface="Nunito"/>
              <a:buChar char="●"/>
            </a:pPr>
            <a:r>
              <a:rPr lang="en" sz="5657">
                <a:latin typeface="Nunito"/>
                <a:ea typeface="Nunito"/>
                <a:cs typeface="Nunito"/>
                <a:sym typeface="Nunito"/>
              </a:rPr>
              <a:t>To optimize the model  for </a:t>
            </a:r>
            <a:r>
              <a:rPr b="1" lang="en" sz="5657">
                <a:latin typeface="Nunito"/>
                <a:ea typeface="Nunito"/>
                <a:cs typeface="Nunito"/>
                <a:sym typeface="Nunito"/>
              </a:rPr>
              <a:t>video</a:t>
            </a:r>
            <a:r>
              <a:rPr lang="en" sz="5657">
                <a:latin typeface="Nunito"/>
                <a:ea typeface="Nunito"/>
                <a:cs typeface="Nunito"/>
                <a:sym typeface="Nunito"/>
              </a:rPr>
              <a:t> SR in real-time. </a:t>
            </a:r>
            <a:endParaRPr sz="5657">
              <a:latin typeface="Nunito"/>
              <a:ea typeface="Nunito"/>
              <a:cs typeface="Nunito"/>
              <a:sym typeface="Nunito"/>
            </a:endParaRPr>
          </a:p>
          <a:p>
            <a:pPr indent="-318407" lvl="0" marL="457200" rtl="0" algn="l">
              <a:spcBef>
                <a:spcPts val="0"/>
              </a:spcBef>
              <a:spcAft>
                <a:spcPts val="0"/>
              </a:spcAft>
              <a:buSzPct val="100000"/>
              <a:buFont typeface="Nunito"/>
              <a:buChar char="●"/>
            </a:pPr>
            <a:r>
              <a:rPr lang="en" sz="5657">
                <a:latin typeface="Nunito"/>
                <a:ea typeface="Nunito"/>
                <a:cs typeface="Nunito"/>
                <a:sym typeface="Nunito"/>
              </a:rPr>
              <a:t>Though</a:t>
            </a:r>
            <a:r>
              <a:rPr lang="en" sz="5657">
                <a:latin typeface="Nunito"/>
                <a:ea typeface="Nunito"/>
                <a:cs typeface="Nunito"/>
                <a:sym typeface="Nunito"/>
              </a:rPr>
              <a:t> it was found that deeper networks (B &gt; 16) can further increase the performance of SRResNet, it come at the cost of longer training and testing times. A future work may be </a:t>
            </a:r>
            <a:r>
              <a:rPr b="1" lang="en" sz="5657">
                <a:latin typeface="Nunito"/>
                <a:ea typeface="Nunito"/>
                <a:cs typeface="Nunito"/>
                <a:sym typeface="Nunito"/>
              </a:rPr>
              <a:t>reducing</a:t>
            </a:r>
            <a:r>
              <a:rPr lang="en" sz="5657">
                <a:latin typeface="Nunito"/>
                <a:ea typeface="Nunito"/>
                <a:cs typeface="Nunito"/>
                <a:sym typeface="Nunito"/>
              </a:rPr>
              <a:t> this time consumption.</a:t>
            </a:r>
            <a:endParaRPr sz="5657">
              <a:latin typeface="Nunito"/>
              <a:ea typeface="Nunito"/>
              <a:cs typeface="Nunito"/>
              <a:sym typeface="Nunito"/>
            </a:endParaRPr>
          </a:p>
          <a:p>
            <a:pPr indent="-318407" lvl="0" marL="457200" rtl="0" algn="l">
              <a:spcBef>
                <a:spcPts val="0"/>
              </a:spcBef>
              <a:spcAft>
                <a:spcPts val="0"/>
              </a:spcAft>
              <a:buSzPct val="100000"/>
              <a:buFont typeface="Nunito"/>
              <a:buChar char="●"/>
            </a:pPr>
            <a:r>
              <a:rPr lang="en" sz="5657">
                <a:latin typeface="Nunito"/>
                <a:ea typeface="Nunito"/>
                <a:cs typeface="Nunito"/>
                <a:sym typeface="Nunito"/>
              </a:rPr>
              <a:t>It was further found that SRGAN variants of deeper networks are increasingly difficult to train due to the appearance of high-frequency artifacts. A future potential work is possible in this area.</a:t>
            </a:r>
            <a:endParaRPr sz="5657">
              <a:latin typeface="Nunito"/>
              <a:ea typeface="Nunito"/>
              <a:cs typeface="Nunito"/>
              <a:sym typeface="Nunito"/>
            </a:endParaRPr>
          </a:p>
          <a:p>
            <a:pPr indent="-318407" lvl="0" marL="457200" rtl="0" algn="l">
              <a:spcBef>
                <a:spcPts val="0"/>
              </a:spcBef>
              <a:spcAft>
                <a:spcPts val="0"/>
              </a:spcAft>
              <a:buSzPct val="100000"/>
              <a:buFont typeface="Nunito"/>
              <a:buChar char="●"/>
            </a:pPr>
            <a:r>
              <a:rPr lang="en" sz="5657">
                <a:latin typeface="Nunito"/>
                <a:ea typeface="Nunito"/>
                <a:cs typeface="Nunito"/>
                <a:sym typeface="Nunito"/>
              </a:rPr>
              <a:t>The ideal loss function depends on the application: Approaches that hallucinate finer detail might be less suited for medical applications or surveillance, which are high-stake activities. The perceptually convincing reconstruction of </a:t>
            </a:r>
            <a:r>
              <a:rPr b="1" lang="en" sz="5657">
                <a:latin typeface="Nunito"/>
                <a:ea typeface="Nunito"/>
                <a:cs typeface="Nunito"/>
                <a:sym typeface="Nunito"/>
              </a:rPr>
              <a:t>text</a:t>
            </a:r>
            <a:r>
              <a:rPr lang="en" sz="5657">
                <a:latin typeface="Nunito"/>
                <a:ea typeface="Nunito"/>
                <a:cs typeface="Nunito"/>
                <a:sym typeface="Nunito"/>
              </a:rPr>
              <a:t> or </a:t>
            </a:r>
            <a:r>
              <a:rPr b="1" lang="en" sz="5657">
                <a:latin typeface="Nunito"/>
                <a:ea typeface="Nunito"/>
                <a:cs typeface="Nunito"/>
                <a:sym typeface="Nunito"/>
              </a:rPr>
              <a:t>structured scenes</a:t>
            </a:r>
            <a:r>
              <a:rPr lang="en" sz="5657">
                <a:latin typeface="Nunito"/>
                <a:ea typeface="Nunito"/>
                <a:cs typeface="Nunito"/>
                <a:sym typeface="Nunito"/>
              </a:rPr>
              <a:t>  is challenging and part of future work. </a:t>
            </a:r>
            <a:endParaRPr sz="5657">
              <a:latin typeface="Nunito"/>
              <a:ea typeface="Nunito"/>
              <a:cs typeface="Nunito"/>
              <a:sym typeface="Nunito"/>
            </a:endParaRPr>
          </a:p>
          <a:p>
            <a:pPr indent="-318407" lvl="0" marL="457200" rtl="0" algn="l">
              <a:spcBef>
                <a:spcPts val="0"/>
              </a:spcBef>
              <a:spcAft>
                <a:spcPts val="0"/>
              </a:spcAft>
              <a:buSzPct val="100000"/>
              <a:buFont typeface="Nunito"/>
              <a:buChar char="●"/>
            </a:pPr>
            <a:r>
              <a:rPr b="1" lang="en" sz="5657">
                <a:latin typeface="Nunito"/>
                <a:ea typeface="Nunito"/>
                <a:cs typeface="Nunito"/>
                <a:sym typeface="Nunito"/>
              </a:rPr>
              <a:t>Content loss</a:t>
            </a:r>
            <a:r>
              <a:rPr lang="en" sz="5657">
                <a:latin typeface="Nunito"/>
                <a:ea typeface="Nunito"/>
                <a:cs typeface="Nunito"/>
                <a:sym typeface="Nunito"/>
              </a:rPr>
              <a:t> functions development that describe image spatial content, but more invariant to changes in pixel space, will further improve photo-realistic image SR results.</a:t>
            </a:r>
            <a:endParaRPr sz="5657">
              <a:latin typeface="Nunito"/>
              <a:ea typeface="Nunito"/>
              <a:cs typeface="Nunito"/>
              <a:sym typeface="Nunito"/>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7"/>
          <p:cNvSpPr txBox="1"/>
          <p:nvPr>
            <p:ph type="title"/>
          </p:nvPr>
        </p:nvSpPr>
        <p:spPr>
          <a:xfrm>
            <a:off x="716075" y="309625"/>
            <a:ext cx="75057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41" name="Google Shape;241;p27"/>
          <p:cNvSpPr txBox="1"/>
          <p:nvPr>
            <p:ph idx="1" type="body"/>
          </p:nvPr>
        </p:nvSpPr>
        <p:spPr>
          <a:xfrm>
            <a:off x="819150" y="917425"/>
            <a:ext cx="7505700" cy="1396800"/>
          </a:xfrm>
          <a:prstGeom prst="rect">
            <a:avLst/>
          </a:prstGeom>
        </p:spPr>
        <p:txBody>
          <a:bodyPr anchorCtr="0" anchor="t" bIns="91425" lIns="91425" spcFirstLastPara="1" rIns="91425" wrap="square" tIns="91425">
            <a:normAutofit/>
          </a:bodyPr>
          <a:lstStyle/>
          <a:p>
            <a:pPr indent="-293300" lvl="0" marL="342900" rtl="0" algn="l">
              <a:lnSpc>
                <a:spcPct val="110000"/>
              </a:lnSpc>
              <a:spcBef>
                <a:spcPts val="0"/>
              </a:spcBef>
              <a:spcAft>
                <a:spcPts val="0"/>
              </a:spcAft>
              <a:buClr>
                <a:srgbClr val="000000"/>
              </a:buClr>
              <a:buSzPts val="1410"/>
              <a:buFont typeface="Nunito"/>
              <a:buChar char="◈"/>
            </a:pPr>
            <a:r>
              <a:rPr lang="en" sz="2100">
                <a:solidFill>
                  <a:srgbClr val="000000"/>
                </a:solidFill>
                <a:latin typeface="Nunito"/>
                <a:ea typeface="Nunito"/>
                <a:cs typeface="Nunito"/>
                <a:sym typeface="Nunito"/>
              </a:rPr>
              <a:t>SRGAN Paper</a:t>
            </a:r>
            <a:r>
              <a:rPr lang="en" sz="2100">
                <a:solidFill>
                  <a:srgbClr val="F4EDD8"/>
                </a:solidFill>
                <a:latin typeface="Nunito"/>
                <a:ea typeface="Nunito"/>
                <a:cs typeface="Nunito"/>
                <a:sym typeface="Nunito"/>
              </a:rPr>
              <a:t> </a:t>
            </a:r>
            <a:r>
              <a:rPr lang="en" sz="2100">
                <a:solidFill>
                  <a:srgbClr val="000000"/>
                </a:solidFill>
                <a:latin typeface="Nunito"/>
                <a:ea typeface="Nunito"/>
                <a:cs typeface="Nunito"/>
                <a:sym typeface="Nunito"/>
              </a:rPr>
              <a:t>-</a:t>
            </a:r>
            <a:r>
              <a:rPr lang="en" sz="2100">
                <a:solidFill>
                  <a:srgbClr val="F4EDD8"/>
                </a:solidFill>
                <a:latin typeface="Nunito"/>
                <a:ea typeface="Nunito"/>
                <a:cs typeface="Nunito"/>
                <a:sym typeface="Nunito"/>
              </a:rPr>
              <a:t> </a:t>
            </a:r>
            <a:r>
              <a:rPr lang="en" sz="2100" u="sng">
                <a:solidFill>
                  <a:srgbClr val="AD1F1F"/>
                </a:solidFill>
                <a:latin typeface="Nunito"/>
                <a:ea typeface="Nunito"/>
                <a:cs typeface="Nunito"/>
                <a:sym typeface="Nunito"/>
                <a:hlinkClick r:id="rId3">
                  <a:extLst>
                    <a:ext uri="{A12FA001-AC4F-418D-AE19-62706E023703}">
                      <ahyp:hlinkClr val="tx"/>
                    </a:ext>
                  </a:extLst>
                </a:hlinkClick>
              </a:rPr>
              <a:t>https://arxiv.org/abs/1609.04802</a:t>
            </a:r>
            <a:endParaRPr sz="2100">
              <a:solidFill>
                <a:srgbClr val="F4EDD8"/>
              </a:solidFill>
              <a:latin typeface="Nunito"/>
              <a:ea typeface="Nunito"/>
              <a:cs typeface="Nunito"/>
              <a:sym typeface="Nunito"/>
            </a:endParaRPr>
          </a:p>
          <a:p>
            <a:pPr indent="-293300" lvl="0" marL="342900" rtl="0" algn="l">
              <a:lnSpc>
                <a:spcPct val="110000"/>
              </a:lnSpc>
              <a:spcBef>
                <a:spcPts val="1060"/>
              </a:spcBef>
              <a:spcAft>
                <a:spcPts val="0"/>
              </a:spcAft>
              <a:buClr>
                <a:srgbClr val="000000"/>
              </a:buClr>
              <a:buSzPts val="1410"/>
              <a:buFont typeface="Nunito"/>
              <a:buChar char="◈"/>
            </a:pPr>
            <a:r>
              <a:rPr lang="en" sz="2100">
                <a:solidFill>
                  <a:srgbClr val="000000"/>
                </a:solidFill>
                <a:latin typeface="Nunito"/>
                <a:ea typeface="Nunito"/>
                <a:cs typeface="Nunito"/>
                <a:sym typeface="Nunito"/>
              </a:rPr>
              <a:t>ESRGAN Paper -</a:t>
            </a:r>
            <a:r>
              <a:rPr lang="en" sz="2100">
                <a:solidFill>
                  <a:srgbClr val="F4EDD8"/>
                </a:solidFill>
                <a:latin typeface="Nunito"/>
                <a:ea typeface="Nunito"/>
                <a:cs typeface="Nunito"/>
                <a:sym typeface="Nunito"/>
              </a:rPr>
              <a:t> </a:t>
            </a:r>
            <a:r>
              <a:rPr lang="en" sz="2100" u="sng">
                <a:solidFill>
                  <a:srgbClr val="AD1F1F"/>
                </a:solidFill>
                <a:latin typeface="Nunito"/>
                <a:ea typeface="Nunito"/>
                <a:cs typeface="Nunito"/>
                <a:sym typeface="Nunito"/>
                <a:hlinkClick r:id="rId4">
                  <a:extLst>
                    <a:ext uri="{A12FA001-AC4F-418D-AE19-62706E023703}">
                      <ahyp:hlinkClr val="tx"/>
                    </a:ext>
                  </a:extLst>
                </a:hlinkClick>
              </a:rPr>
              <a:t>https://arxiv.org/abs/1809.00219</a:t>
            </a:r>
            <a:endParaRPr sz="2100">
              <a:solidFill>
                <a:srgbClr val="F4EDD8"/>
              </a:solidFill>
              <a:latin typeface="Nunito"/>
              <a:ea typeface="Nunito"/>
              <a:cs typeface="Nunito"/>
              <a:sym typeface="Nunito"/>
            </a:endParaRPr>
          </a:p>
          <a:p>
            <a:pPr indent="0" lvl="0" marL="0" rtl="0" algn="l">
              <a:spcBef>
                <a:spcPts val="0"/>
              </a:spcBef>
              <a:spcAft>
                <a:spcPts val="1200"/>
              </a:spcAft>
              <a:buNone/>
            </a:pPr>
            <a:r>
              <a:t/>
            </a:r>
            <a:endParaRPr/>
          </a:p>
        </p:txBody>
      </p:sp>
      <p:sp>
        <p:nvSpPr>
          <p:cNvPr id="242" name="Google Shape;242;p27"/>
          <p:cNvSpPr txBox="1"/>
          <p:nvPr/>
        </p:nvSpPr>
        <p:spPr>
          <a:xfrm>
            <a:off x="819150" y="1971450"/>
            <a:ext cx="45117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700">
                <a:solidFill>
                  <a:schemeClr val="lt1"/>
                </a:solidFill>
                <a:latin typeface="Nunito"/>
                <a:ea typeface="Nunito"/>
                <a:cs typeface="Nunito"/>
                <a:sym typeface="Nunito"/>
              </a:rPr>
              <a:t>Instructions to run our code:</a:t>
            </a:r>
            <a:endParaRPr sz="1100">
              <a:latin typeface="Calibri"/>
              <a:ea typeface="Calibri"/>
              <a:cs typeface="Calibri"/>
              <a:sym typeface="Calibri"/>
            </a:endParaRPr>
          </a:p>
        </p:txBody>
      </p:sp>
      <p:sp>
        <p:nvSpPr>
          <p:cNvPr id="243" name="Google Shape;243;p27"/>
          <p:cNvSpPr txBox="1"/>
          <p:nvPr/>
        </p:nvSpPr>
        <p:spPr>
          <a:xfrm>
            <a:off x="494775" y="2480725"/>
            <a:ext cx="8452200" cy="2329500"/>
          </a:xfrm>
          <a:prstGeom prst="rect">
            <a:avLst/>
          </a:prstGeom>
          <a:noFill/>
          <a:ln>
            <a:noFill/>
          </a:ln>
        </p:spPr>
        <p:txBody>
          <a:bodyPr anchorCtr="0" anchor="t" bIns="91425" lIns="91425" spcFirstLastPara="1" rIns="91425" wrap="square" tIns="91425">
            <a:spAutoFit/>
          </a:bodyPr>
          <a:lstStyle/>
          <a:p>
            <a:pPr indent="-261550" lvl="0" marL="342900" rtl="0" algn="l">
              <a:lnSpc>
                <a:spcPct val="110000"/>
              </a:lnSpc>
              <a:spcBef>
                <a:spcPts val="0"/>
              </a:spcBef>
              <a:spcAft>
                <a:spcPts val="0"/>
              </a:spcAft>
              <a:buClr>
                <a:srgbClr val="000000"/>
              </a:buClr>
              <a:buSzPts val="910"/>
              <a:buFont typeface="Nunito"/>
              <a:buChar char="◈"/>
            </a:pPr>
            <a:r>
              <a:rPr lang="en" sz="1600">
                <a:latin typeface="Nunito"/>
                <a:ea typeface="Nunito"/>
                <a:cs typeface="Nunito"/>
                <a:sym typeface="Nunito"/>
              </a:rPr>
              <a:t>Upload your Low resolution image in SRGAN/test/input and high resolution output will be generated in SRGAN/test/output (similar procedure goes for ESRGAN)</a:t>
            </a:r>
            <a:endParaRPr sz="1600">
              <a:latin typeface="Nunito"/>
              <a:ea typeface="Nunito"/>
              <a:cs typeface="Nunito"/>
              <a:sym typeface="Nunito"/>
            </a:endParaRPr>
          </a:p>
          <a:p>
            <a:pPr indent="-261550" lvl="0" marL="342900" rtl="0" algn="l">
              <a:lnSpc>
                <a:spcPct val="110000"/>
              </a:lnSpc>
              <a:spcBef>
                <a:spcPts val="1060"/>
              </a:spcBef>
              <a:spcAft>
                <a:spcPts val="0"/>
              </a:spcAft>
              <a:buClr>
                <a:srgbClr val="000000"/>
              </a:buClr>
              <a:buSzPts val="910"/>
              <a:buFont typeface="Nunito"/>
              <a:buChar char="◈"/>
            </a:pPr>
            <a:r>
              <a:rPr lang="en" sz="1600">
                <a:latin typeface="Nunito"/>
                <a:ea typeface="Nunito"/>
                <a:cs typeface="Nunito"/>
                <a:sym typeface="Nunito"/>
              </a:rPr>
              <a:t>Start training: python train.py</a:t>
            </a:r>
            <a:endParaRPr sz="1600">
              <a:latin typeface="Nunito"/>
              <a:ea typeface="Nunito"/>
              <a:cs typeface="Nunito"/>
              <a:sym typeface="Nunito"/>
            </a:endParaRPr>
          </a:p>
          <a:p>
            <a:pPr indent="-261550" lvl="0" marL="342900" rtl="0" algn="l">
              <a:lnSpc>
                <a:spcPct val="110000"/>
              </a:lnSpc>
              <a:spcBef>
                <a:spcPts val="1060"/>
              </a:spcBef>
              <a:spcAft>
                <a:spcPts val="0"/>
              </a:spcAft>
              <a:buClr>
                <a:srgbClr val="000000"/>
              </a:buClr>
              <a:buSzPts val="910"/>
              <a:buFont typeface="Nunito"/>
              <a:buChar char="◈"/>
            </a:pPr>
            <a:r>
              <a:rPr lang="en" sz="1600">
                <a:latin typeface="Nunito"/>
                <a:ea typeface="Nunito"/>
                <a:cs typeface="Nunito"/>
                <a:sym typeface="Nunito"/>
              </a:rPr>
              <a:t>For testing: python test.py</a:t>
            </a:r>
            <a:endParaRPr sz="1600">
              <a:latin typeface="Nunito"/>
              <a:ea typeface="Nunito"/>
              <a:cs typeface="Nunito"/>
              <a:sym typeface="Nunito"/>
            </a:endParaRPr>
          </a:p>
          <a:p>
            <a:pPr indent="-261550" lvl="0" marL="342900" rtl="0" algn="l">
              <a:lnSpc>
                <a:spcPct val="110000"/>
              </a:lnSpc>
              <a:spcBef>
                <a:spcPts val="1060"/>
              </a:spcBef>
              <a:spcAft>
                <a:spcPts val="0"/>
              </a:spcAft>
              <a:buClr>
                <a:srgbClr val="000000"/>
              </a:buClr>
              <a:buSzPts val="910"/>
              <a:buFont typeface="Nunito"/>
              <a:buChar char="◈"/>
            </a:pPr>
            <a:r>
              <a:rPr lang="en" sz="1600">
                <a:latin typeface="Nunito"/>
                <a:ea typeface="Nunito"/>
                <a:cs typeface="Nunito"/>
                <a:sym typeface="Nunito"/>
              </a:rPr>
              <a:t>model.py consists of the SRGAN model code</a:t>
            </a:r>
            <a:endParaRPr sz="1600">
              <a:latin typeface="Nunito"/>
              <a:ea typeface="Nunito"/>
              <a:cs typeface="Nunito"/>
              <a:sym typeface="Nunito"/>
            </a:endParaRPr>
          </a:p>
          <a:p>
            <a:pPr indent="-261550" lvl="0" marL="342900" rtl="0" algn="l">
              <a:lnSpc>
                <a:spcPct val="110000"/>
              </a:lnSpc>
              <a:spcBef>
                <a:spcPts val="1060"/>
              </a:spcBef>
              <a:spcAft>
                <a:spcPts val="0"/>
              </a:spcAft>
              <a:buClr>
                <a:srgbClr val="000000"/>
              </a:buClr>
              <a:buSzPts val="910"/>
              <a:buFont typeface="Nunito"/>
              <a:buChar char="◈"/>
            </a:pPr>
            <a:r>
              <a:rPr lang="en" sz="1600">
                <a:latin typeface="Nunito"/>
                <a:ea typeface="Nunito"/>
                <a:cs typeface="Nunito"/>
                <a:sym typeface="Nunito"/>
              </a:rPr>
              <a:t>.ipynb notebooks are also present for ease of access</a:t>
            </a:r>
            <a:endParaRPr sz="700">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8"/>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 sz="3800"/>
              <a:t>THANK YOU!</a:t>
            </a:r>
            <a:endParaRPr b="1" sz="3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the paper solves</a:t>
            </a:r>
            <a:endParaRPr/>
          </a:p>
        </p:txBody>
      </p:sp>
      <p:sp>
        <p:nvSpPr>
          <p:cNvPr id="136" name="Google Shape;136;p14"/>
          <p:cNvSpPr txBox="1"/>
          <p:nvPr>
            <p:ph idx="1" type="body"/>
          </p:nvPr>
        </p:nvSpPr>
        <p:spPr>
          <a:xfrm>
            <a:off x="421800" y="1452825"/>
            <a:ext cx="8342100" cy="3292200"/>
          </a:xfrm>
          <a:prstGeom prst="rect">
            <a:avLst/>
          </a:prstGeom>
        </p:spPr>
        <p:txBody>
          <a:bodyPr anchorCtr="0" anchor="t" bIns="91425" lIns="91425" spcFirstLastPara="1" rIns="91425" wrap="square" tIns="91425">
            <a:noAutofit/>
          </a:bodyPr>
          <a:lstStyle/>
          <a:p>
            <a:pPr indent="-317500" lvl="0" marL="457200" rtl="0" algn="l">
              <a:spcBef>
                <a:spcPts val="1200"/>
              </a:spcBef>
              <a:spcAft>
                <a:spcPts val="0"/>
              </a:spcAft>
              <a:buSzPts val="1400"/>
              <a:buFont typeface="Nunito"/>
              <a:buChar char="●"/>
            </a:pPr>
            <a:r>
              <a:rPr lang="en" sz="1400">
                <a:latin typeface="Nunito"/>
                <a:ea typeface="Nunito"/>
                <a:cs typeface="Nunito"/>
                <a:sym typeface="Nunito"/>
              </a:rPr>
              <a:t>Superresolution (SR) refers to the highly challenging task of estimating a high-resolution (HR) image from its low-resolution (LR) counterpart</a:t>
            </a:r>
            <a:endParaRPr sz="1400">
              <a:latin typeface="Nunito"/>
              <a:ea typeface="Nunito"/>
              <a:cs typeface="Nunito"/>
              <a:sym typeface="Nunito"/>
            </a:endParaRPr>
          </a:p>
          <a:p>
            <a:pPr indent="-317500" lvl="0" marL="457200" rtl="0" algn="l">
              <a:spcBef>
                <a:spcPts val="0"/>
              </a:spcBef>
              <a:spcAft>
                <a:spcPts val="0"/>
              </a:spcAft>
              <a:buSzPts val="1400"/>
              <a:buFont typeface="Arial"/>
              <a:buChar char="●"/>
            </a:pPr>
            <a:r>
              <a:rPr b="1" lang="en" sz="1400">
                <a:latin typeface="Nunito"/>
                <a:ea typeface="Nunito"/>
                <a:cs typeface="Nunito"/>
                <a:sym typeface="Nunito"/>
              </a:rPr>
              <a:t>Problem faced</a:t>
            </a:r>
            <a:r>
              <a:rPr lang="en" sz="1400">
                <a:latin typeface="Nunito"/>
                <a:ea typeface="Nunito"/>
                <a:cs typeface="Nunito"/>
                <a:sym typeface="Nunito"/>
              </a:rPr>
              <a:t>: For high upscaling factors, texture detail in reconstructed SR images is </a:t>
            </a:r>
            <a:r>
              <a:rPr i="1" lang="en" sz="1400">
                <a:latin typeface="Nunito"/>
                <a:ea typeface="Nunito"/>
                <a:cs typeface="Nunito"/>
                <a:sym typeface="Nunito"/>
              </a:rPr>
              <a:t>typically absent</a:t>
            </a:r>
            <a:endParaRPr i="1"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latin typeface="Nunito"/>
                <a:ea typeface="Nunito"/>
                <a:cs typeface="Nunito"/>
                <a:sym typeface="Nunito"/>
              </a:rPr>
              <a:t>Supervised SR algorithms commonly use an optimization target consisting of minimization of mean squared error (MSE) between the recovered HR image and the ground truth. This also maximizes the peak signal-to-noise ratio (PSNR)</a:t>
            </a:r>
            <a:endParaRPr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latin typeface="Nunito"/>
                <a:ea typeface="Nunito"/>
                <a:cs typeface="Nunito"/>
                <a:sym typeface="Nunito"/>
              </a:rPr>
              <a:t>PSNR is a common measure used to evaluate and compare SR algorithms</a:t>
            </a:r>
            <a:endParaRPr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latin typeface="Nunito"/>
                <a:ea typeface="Nunito"/>
                <a:cs typeface="Nunito"/>
                <a:sym typeface="Nunito"/>
              </a:rPr>
              <a:t>But, the ability of MSE (and PSNR) to capture perceptually relevant differences like </a:t>
            </a:r>
            <a:r>
              <a:rPr b="1" lang="en" sz="1400">
                <a:latin typeface="Nunito"/>
                <a:ea typeface="Nunito"/>
                <a:cs typeface="Nunito"/>
                <a:sym typeface="Nunito"/>
              </a:rPr>
              <a:t>high texture detail</a:t>
            </a:r>
            <a:r>
              <a:rPr lang="en" sz="1400">
                <a:latin typeface="Nunito"/>
                <a:ea typeface="Nunito"/>
                <a:cs typeface="Nunito"/>
                <a:sym typeface="Nunito"/>
              </a:rPr>
              <a:t>, is </a:t>
            </a:r>
            <a:r>
              <a:rPr i="1" lang="en" sz="1400">
                <a:latin typeface="Nunito"/>
                <a:ea typeface="Nunito"/>
                <a:cs typeface="Nunito"/>
                <a:sym typeface="Nunito"/>
              </a:rPr>
              <a:t>very</a:t>
            </a:r>
            <a:r>
              <a:rPr lang="en" sz="1400">
                <a:latin typeface="Nunito"/>
                <a:ea typeface="Nunito"/>
                <a:cs typeface="Nunito"/>
                <a:sym typeface="Nunito"/>
              </a:rPr>
              <a:t> </a:t>
            </a:r>
            <a:r>
              <a:rPr i="1" lang="en" sz="1400">
                <a:latin typeface="Nunito"/>
                <a:ea typeface="Nunito"/>
                <a:cs typeface="Nunito"/>
                <a:sym typeface="Nunito"/>
              </a:rPr>
              <a:t>limited</a:t>
            </a:r>
            <a:r>
              <a:rPr lang="en" sz="1400">
                <a:latin typeface="Nunito"/>
                <a:ea typeface="Nunito"/>
                <a:cs typeface="Nunito"/>
                <a:sym typeface="Nunito"/>
              </a:rPr>
              <a:t> as they are based on pixel-wise image differences</a:t>
            </a:r>
            <a:endParaRPr sz="1400">
              <a:latin typeface="Nunito"/>
              <a:ea typeface="Nunito"/>
              <a:cs typeface="Nunito"/>
              <a:sym typeface="Nunito"/>
            </a:endParaRPr>
          </a:p>
          <a:p>
            <a:pPr indent="0" lvl="0" marL="457200" rtl="0" algn="l">
              <a:spcBef>
                <a:spcPts val="1200"/>
              </a:spcBef>
              <a:spcAft>
                <a:spcPts val="0"/>
              </a:spcAft>
              <a:buNone/>
            </a:pPr>
            <a:r>
              <a:t/>
            </a:r>
            <a:endParaRPr sz="1400">
              <a:solidFill>
                <a:srgbClr val="000000"/>
              </a:solidFill>
              <a:latin typeface="Nunito"/>
              <a:ea typeface="Nunito"/>
              <a:cs typeface="Nunito"/>
              <a:sym typeface="Nunito"/>
            </a:endParaRPr>
          </a:p>
          <a:p>
            <a:pPr indent="0" lvl="0" marL="0" rtl="0" algn="l">
              <a:spcBef>
                <a:spcPts val="1200"/>
              </a:spcBef>
              <a:spcAft>
                <a:spcPts val="1200"/>
              </a:spcAft>
              <a:buNone/>
            </a:pPr>
            <a:r>
              <a:t/>
            </a:r>
            <a:endParaRPr sz="1700"/>
          </a:p>
        </p:txBody>
      </p:sp>
      <p:sp>
        <p:nvSpPr>
          <p:cNvPr id="137" name="Google Shape;137;p14"/>
          <p:cNvSpPr txBox="1"/>
          <p:nvPr/>
        </p:nvSpPr>
        <p:spPr>
          <a:xfrm>
            <a:off x="2302200" y="4124175"/>
            <a:ext cx="4581300" cy="801900"/>
          </a:xfrm>
          <a:prstGeom prst="rect">
            <a:avLst/>
          </a:prstGeom>
          <a:noFill/>
          <a:ln>
            <a:noFill/>
          </a:ln>
        </p:spPr>
        <p:txBody>
          <a:bodyPr anchorCtr="0" anchor="t" bIns="91425" lIns="91425" spcFirstLastPara="1" rIns="91425" wrap="square" tIns="91425">
            <a:spAutoFit/>
          </a:bodyPr>
          <a:lstStyle/>
          <a:p>
            <a:pPr indent="0" lvl="0" marL="457200" rtl="0" algn="ctr">
              <a:lnSpc>
                <a:spcPct val="115000"/>
              </a:lnSpc>
              <a:spcBef>
                <a:spcPts val="1200"/>
              </a:spcBef>
              <a:spcAft>
                <a:spcPts val="0"/>
              </a:spcAft>
              <a:buNone/>
            </a:pPr>
            <a:r>
              <a:rPr lang="en">
                <a:solidFill>
                  <a:schemeClr val="dk2"/>
                </a:solidFill>
                <a:latin typeface="Nunito"/>
                <a:ea typeface="Nunito"/>
                <a:cs typeface="Nunito"/>
                <a:sym typeface="Nunito"/>
              </a:rPr>
              <a:t>SRGAN </a:t>
            </a:r>
            <a:r>
              <a:rPr b="1" lang="en">
                <a:solidFill>
                  <a:schemeClr val="dk2"/>
                </a:solidFill>
                <a:latin typeface="Nunito"/>
                <a:ea typeface="Nunito"/>
                <a:cs typeface="Nunito"/>
                <a:sym typeface="Nunito"/>
              </a:rPr>
              <a:t>solves</a:t>
            </a:r>
            <a:r>
              <a:rPr lang="en">
                <a:solidFill>
                  <a:schemeClr val="dk2"/>
                </a:solidFill>
                <a:latin typeface="Nunito"/>
                <a:ea typeface="Nunito"/>
                <a:cs typeface="Nunito"/>
                <a:sym typeface="Nunito"/>
              </a:rPr>
              <a:t> this problem!</a:t>
            </a:r>
            <a:endParaRPr>
              <a:solidFill>
                <a:schemeClr val="dk2"/>
              </a:solidFill>
              <a:latin typeface="Nunito"/>
              <a:ea typeface="Nunito"/>
              <a:cs typeface="Nunito"/>
              <a:sym typeface="Nunito"/>
            </a:endParaRPr>
          </a:p>
          <a:p>
            <a:pPr indent="0" lvl="0" marL="0" rtl="0" algn="l">
              <a:spcBef>
                <a:spcPts val="1200"/>
              </a:spcBef>
              <a:spcAft>
                <a:spcPts val="0"/>
              </a:spcAft>
              <a:buNone/>
            </a:pPr>
            <a:r>
              <a:t/>
            </a:r>
            <a:endParaRPr>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5"/>
          <p:cNvSpPr txBox="1"/>
          <p:nvPr>
            <p:ph type="title"/>
          </p:nvPr>
        </p:nvSpPr>
        <p:spPr>
          <a:xfrm>
            <a:off x="819150" y="7050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Motivation behind the paper</a:t>
            </a:r>
            <a:endParaRPr/>
          </a:p>
        </p:txBody>
      </p:sp>
      <p:sp>
        <p:nvSpPr>
          <p:cNvPr id="143" name="Google Shape;143;p15"/>
          <p:cNvSpPr txBox="1"/>
          <p:nvPr>
            <p:ph idx="1" type="body"/>
          </p:nvPr>
        </p:nvSpPr>
        <p:spPr>
          <a:xfrm>
            <a:off x="439375" y="1405950"/>
            <a:ext cx="8131200" cy="2833500"/>
          </a:xfrm>
          <a:prstGeom prst="rect">
            <a:avLst/>
          </a:prstGeom>
        </p:spPr>
        <p:txBody>
          <a:bodyPr anchorCtr="0" anchor="t" bIns="91425" lIns="91425" spcFirstLastPara="1" rIns="91425" wrap="square" tIns="91425">
            <a:noAutofit/>
          </a:bodyPr>
          <a:lstStyle/>
          <a:p>
            <a:pPr indent="-317500" lvl="0" marL="457200" rtl="0" algn="l">
              <a:lnSpc>
                <a:spcPct val="110000"/>
              </a:lnSpc>
              <a:spcBef>
                <a:spcPts val="600"/>
              </a:spcBef>
              <a:spcAft>
                <a:spcPts val="0"/>
              </a:spcAft>
              <a:buSzPts val="1400"/>
              <a:buFont typeface="Nunito"/>
              <a:buChar char="●"/>
            </a:pPr>
            <a:r>
              <a:rPr lang="en" sz="1400">
                <a:latin typeface="Nunito"/>
                <a:ea typeface="Nunito"/>
                <a:cs typeface="Nunito"/>
                <a:sym typeface="Nunito"/>
              </a:rPr>
              <a:t>To solve the problem mentioned in the previous slide, the paper proposes a SR Generative </a:t>
            </a:r>
            <a:r>
              <a:rPr lang="en" sz="1400">
                <a:latin typeface="Nunito"/>
                <a:ea typeface="Nunito"/>
                <a:cs typeface="Nunito"/>
                <a:sym typeface="Nunito"/>
              </a:rPr>
              <a:t>Adversarial</a:t>
            </a:r>
            <a:r>
              <a:rPr lang="en" sz="1400">
                <a:latin typeface="Nunito"/>
                <a:ea typeface="Nunito"/>
                <a:cs typeface="Nunito"/>
                <a:sym typeface="Nunito"/>
              </a:rPr>
              <a:t> Network employed by using a Deep Residual </a:t>
            </a:r>
            <a:r>
              <a:rPr lang="en" sz="1400">
                <a:latin typeface="Nunito"/>
                <a:ea typeface="Nunito"/>
                <a:cs typeface="Nunito"/>
                <a:sym typeface="Nunito"/>
              </a:rPr>
              <a:t>network</a:t>
            </a:r>
            <a:r>
              <a:rPr lang="en" sz="1400">
                <a:latin typeface="Nunito"/>
                <a:ea typeface="Nunito"/>
                <a:cs typeface="Nunito"/>
                <a:sym typeface="Nunito"/>
              </a:rPr>
              <a:t> (ResNet) with skip-connection</a:t>
            </a:r>
            <a:endParaRPr sz="1400">
              <a:latin typeface="Nunito"/>
              <a:ea typeface="Nunito"/>
              <a:cs typeface="Nunito"/>
              <a:sym typeface="Nunito"/>
            </a:endParaRPr>
          </a:p>
          <a:p>
            <a:pPr indent="-317500" lvl="0" marL="457200" rtl="0" algn="l">
              <a:lnSpc>
                <a:spcPct val="110000"/>
              </a:lnSpc>
              <a:spcBef>
                <a:spcPts val="0"/>
              </a:spcBef>
              <a:spcAft>
                <a:spcPts val="0"/>
              </a:spcAft>
              <a:buSzPts val="1400"/>
              <a:buFont typeface="Nunito"/>
              <a:buChar char="●"/>
            </a:pPr>
            <a:r>
              <a:rPr lang="en" sz="1400">
                <a:latin typeface="Nunito"/>
                <a:ea typeface="Nunito"/>
                <a:cs typeface="Nunito"/>
                <a:sym typeface="Nunito"/>
              </a:rPr>
              <a:t>Here, MSE is </a:t>
            </a:r>
            <a:r>
              <a:rPr b="1" lang="en" sz="1400">
                <a:latin typeface="Nunito"/>
                <a:ea typeface="Nunito"/>
                <a:cs typeface="Nunito"/>
                <a:sym typeface="Nunito"/>
              </a:rPr>
              <a:t>not the sole</a:t>
            </a:r>
            <a:r>
              <a:rPr lang="en" sz="1400">
                <a:latin typeface="Nunito"/>
                <a:ea typeface="Nunito"/>
                <a:cs typeface="Nunito"/>
                <a:sym typeface="Nunito"/>
              </a:rPr>
              <a:t> optimization target. </a:t>
            </a:r>
            <a:r>
              <a:rPr lang="en" sz="1400">
                <a:latin typeface="Nunito"/>
                <a:ea typeface="Nunito"/>
                <a:cs typeface="Nunito"/>
                <a:sym typeface="Nunito"/>
              </a:rPr>
              <a:t>Instead, the paper introduces a new perpetual loss using high-level feature maps of the VGG network, which are more invariant to changes in pixel space. This is combined with a discriminator that encourages solutions perceptually hard to distinguish from the HR reference images</a:t>
            </a:r>
            <a:endParaRPr sz="1400">
              <a:latin typeface="Nunito"/>
              <a:ea typeface="Nunito"/>
              <a:cs typeface="Nunito"/>
              <a:sym typeface="Nunito"/>
            </a:endParaRPr>
          </a:p>
          <a:p>
            <a:pPr indent="-317500" lvl="0" marL="457200" rtl="0" algn="l">
              <a:lnSpc>
                <a:spcPct val="110000"/>
              </a:lnSpc>
              <a:spcBef>
                <a:spcPts val="0"/>
              </a:spcBef>
              <a:spcAft>
                <a:spcPts val="0"/>
              </a:spcAft>
              <a:buSzPts val="1400"/>
              <a:buFont typeface="Nunito"/>
              <a:buChar char="●"/>
            </a:pPr>
            <a:r>
              <a:rPr lang="en" sz="1400">
                <a:latin typeface="Nunito"/>
                <a:ea typeface="Nunito"/>
                <a:cs typeface="Nunito"/>
                <a:sym typeface="Nunito"/>
              </a:rPr>
              <a:t>Confirmed on the basis of </a:t>
            </a:r>
            <a:r>
              <a:rPr b="1" lang="en" sz="1400">
                <a:latin typeface="Nunito"/>
                <a:ea typeface="Nunito"/>
                <a:cs typeface="Nunito"/>
                <a:sym typeface="Nunito"/>
              </a:rPr>
              <a:t>MOS</a:t>
            </a:r>
            <a:r>
              <a:rPr lang="en" sz="1400">
                <a:latin typeface="Nunito"/>
                <a:ea typeface="Nunito"/>
                <a:cs typeface="Nunito"/>
                <a:sym typeface="Nunito"/>
              </a:rPr>
              <a:t> (Mean Opinion Score), SRGAN is the new state of the art, by a large margin, for the estimation of photo-realistic SR images with high upscaling factors (4×). This depicts the motivation of the paper in estimating HR images after </a:t>
            </a:r>
            <a:r>
              <a:rPr b="1" lang="en" sz="1400">
                <a:latin typeface="Nunito"/>
                <a:ea typeface="Nunito"/>
                <a:cs typeface="Nunito"/>
                <a:sym typeface="Nunito"/>
              </a:rPr>
              <a:t>upscaling</a:t>
            </a:r>
            <a:r>
              <a:rPr lang="en" sz="1400">
                <a:latin typeface="Nunito"/>
                <a:ea typeface="Nunito"/>
                <a:cs typeface="Nunito"/>
                <a:sym typeface="Nunito"/>
              </a:rPr>
              <a:t>.</a:t>
            </a:r>
            <a:endParaRPr sz="1400">
              <a:latin typeface="Nunito"/>
              <a:ea typeface="Nunito"/>
              <a:cs typeface="Nunito"/>
              <a:sym typeface="Nunito"/>
            </a:endParaRPr>
          </a:p>
          <a:p>
            <a:pPr indent="0" lvl="0" marL="0" rtl="0" algn="l">
              <a:lnSpc>
                <a:spcPct val="110000"/>
              </a:lnSpc>
              <a:spcBef>
                <a:spcPts val="600"/>
              </a:spcBef>
              <a:spcAft>
                <a:spcPts val="600"/>
              </a:spcAft>
              <a:buNone/>
            </a:pPr>
            <a:r>
              <a:t/>
            </a:r>
            <a:endParaRPr sz="1400">
              <a:solidFill>
                <a:srgbClr val="000000"/>
              </a:solidFill>
              <a:latin typeface="Arial"/>
              <a:ea typeface="Arial"/>
              <a:cs typeface="Arial"/>
              <a:sym typeface="Arial"/>
            </a:endParaRPr>
          </a:p>
        </p:txBody>
      </p:sp>
      <p:sp>
        <p:nvSpPr>
          <p:cNvPr id="144" name="Google Shape;144;p15"/>
          <p:cNvSpPr txBox="1"/>
          <p:nvPr/>
        </p:nvSpPr>
        <p:spPr>
          <a:xfrm>
            <a:off x="661975" y="4112450"/>
            <a:ext cx="7908600" cy="649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0000"/>
              </a:lnSpc>
              <a:spcBef>
                <a:spcPts val="600"/>
              </a:spcBef>
              <a:spcAft>
                <a:spcPts val="0"/>
              </a:spcAft>
              <a:buNone/>
            </a:pPr>
            <a:r>
              <a:rPr lang="en" sz="1200">
                <a:solidFill>
                  <a:schemeClr val="lt1"/>
                </a:solidFill>
                <a:latin typeface="Nunito"/>
                <a:ea typeface="Nunito"/>
                <a:cs typeface="Nunito"/>
                <a:sym typeface="Nunito"/>
              </a:rPr>
              <a:t>Given an RGB image, we upscale the image by a factor of 4 i.e. an</a:t>
            </a:r>
            <a:endParaRPr sz="1100">
              <a:solidFill>
                <a:schemeClr val="lt1"/>
              </a:solidFill>
              <a:latin typeface="Nunito"/>
              <a:ea typeface="Nunito"/>
              <a:cs typeface="Nunito"/>
              <a:sym typeface="Nunito"/>
            </a:endParaRPr>
          </a:p>
          <a:p>
            <a:pPr indent="0" lvl="0" marL="0" rtl="0" algn="ctr">
              <a:lnSpc>
                <a:spcPct val="110000"/>
              </a:lnSpc>
              <a:spcBef>
                <a:spcPts val="600"/>
              </a:spcBef>
              <a:spcAft>
                <a:spcPts val="600"/>
              </a:spcAft>
              <a:buNone/>
            </a:pPr>
            <a:r>
              <a:rPr lang="en" sz="1200">
                <a:solidFill>
                  <a:schemeClr val="lt1"/>
                </a:solidFill>
                <a:latin typeface="Nunito"/>
                <a:ea typeface="Nunito"/>
                <a:cs typeface="Nunito"/>
                <a:sym typeface="Nunito"/>
              </a:rPr>
              <a:t>image of size (24 X 24) would be scaled to size of (96 X 96)</a:t>
            </a:r>
            <a:endParaRPr sz="1200">
              <a:solidFill>
                <a:schemeClr val="lt1"/>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6"/>
          <p:cNvSpPr txBox="1"/>
          <p:nvPr>
            <p:ph type="title"/>
          </p:nvPr>
        </p:nvSpPr>
        <p:spPr>
          <a:xfrm>
            <a:off x="819150" y="69327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 used and possible solutions: </a:t>
            </a:r>
            <a:endParaRPr/>
          </a:p>
        </p:txBody>
      </p:sp>
      <p:sp>
        <p:nvSpPr>
          <p:cNvPr id="150" name="Google Shape;150;p16"/>
          <p:cNvSpPr txBox="1"/>
          <p:nvPr/>
        </p:nvSpPr>
        <p:spPr>
          <a:xfrm>
            <a:off x="724999" y="1466716"/>
            <a:ext cx="2422200" cy="582000"/>
          </a:xfrm>
          <a:prstGeom prst="rect">
            <a:avLst/>
          </a:prstGeom>
          <a:noFill/>
          <a:ln>
            <a:noFill/>
          </a:ln>
          <a:effectLst>
            <a:outerShdw blurRad="25400">
              <a:srgbClr val="000000">
                <a:alpha val="45880"/>
              </a:srgbClr>
            </a:outerShdw>
          </a:effectLst>
        </p:spPr>
        <p:txBody>
          <a:bodyPr anchorCtr="0" anchor="b" bIns="45700" lIns="91425" spcFirstLastPara="1" rIns="91425" wrap="square" tIns="45700">
            <a:noAutofit/>
          </a:bodyPr>
          <a:lstStyle/>
          <a:p>
            <a:pPr indent="0" lvl="0" marL="0" rtl="0" algn="ctr">
              <a:lnSpc>
                <a:spcPct val="110000"/>
              </a:lnSpc>
              <a:spcBef>
                <a:spcPts val="0"/>
              </a:spcBef>
              <a:spcAft>
                <a:spcPts val="0"/>
              </a:spcAft>
              <a:buNone/>
            </a:pPr>
            <a:r>
              <a:rPr lang="en" sz="2800">
                <a:solidFill>
                  <a:schemeClr val="dk2"/>
                </a:solidFill>
                <a:latin typeface="Nunito"/>
                <a:ea typeface="Nunito"/>
                <a:cs typeface="Nunito"/>
                <a:sym typeface="Nunito"/>
              </a:rPr>
              <a:t>Interpolation</a:t>
            </a:r>
            <a:endParaRPr sz="2200">
              <a:solidFill>
                <a:schemeClr val="dk2"/>
              </a:solidFill>
              <a:latin typeface="Nunito"/>
              <a:ea typeface="Nunito"/>
              <a:cs typeface="Nunito"/>
              <a:sym typeface="Nunito"/>
            </a:endParaRPr>
          </a:p>
        </p:txBody>
      </p:sp>
      <p:sp>
        <p:nvSpPr>
          <p:cNvPr id="151" name="Google Shape;151;p16"/>
          <p:cNvSpPr txBox="1"/>
          <p:nvPr/>
        </p:nvSpPr>
        <p:spPr>
          <a:xfrm>
            <a:off x="775224" y="2138085"/>
            <a:ext cx="2422200" cy="2300700"/>
          </a:xfrm>
          <a:prstGeom prst="rect">
            <a:avLst/>
          </a:prstGeom>
          <a:noFill/>
          <a:ln>
            <a:noFill/>
          </a:ln>
          <a:effectLst>
            <a:outerShdw blurRad="25400">
              <a:srgbClr val="000000">
                <a:alpha val="45880"/>
              </a:srgbClr>
            </a:outerShdw>
          </a:effectLst>
        </p:spPr>
        <p:txBody>
          <a:bodyPr anchorCtr="0" anchor="t" bIns="45700" lIns="91425" spcFirstLastPara="1" rIns="91425" wrap="square" tIns="45700">
            <a:normAutofit/>
          </a:bodyPr>
          <a:lstStyle/>
          <a:p>
            <a:pPr indent="0" lvl="0" marL="0" rtl="0" algn="l">
              <a:lnSpc>
                <a:spcPct val="110000"/>
              </a:lnSpc>
              <a:spcBef>
                <a:spcPts val="0"/>
              </a:spcBef>
              <a:spcAft>
                <a:spcPts val="0"/>
              </a:spcAft>
              <a:buNone/>
            </a:pPr>
            <a:r>
              <a:rPr lang="en" sz="1600">
                <a:latin typeface="Nunito"/>
                <a:ea typeface="Nunito"/>
                <a:cs typeface="Nunito"/>
                <a:sym typeface="Nunito"/>
              </a:rPr>
              <a:t>cv2.resize()</a:t>
            </a:r>
            <a:endParaRPr>
              <a:latin typeface="Nunito"/>
              <a:ea typeface="Nunito"/>
              <a:cs typeface="Nunito"/>
              <a:sym typeface="Nunito"/>
            </a:endParaRPr>
          </a:p>
          <a:p>
            <a:pPr indent="0" lvl="0" marL="0" rtl="0" algn="l">
              <a:lnSpc>
                <a:spcPct val="110000"/>
              </a:lnSpc>
              <a:spcBef>
                <a:spcPts val="920"/>
              </a:spcBef>
              <a:spcAft>
                <a:spcPts val="0"/>
              </a:spcAft>
              <a:buNone/>
            </a:pPr>
            <a:r>
              <a:rPr lang="en" sz="1600">
                <a:latin typeface="Nunito"/>
                <a:ea typeface="Nunito"/>
                <a:cs typeface="Nunito"/>
                <a:sym typeface="Nunito"/>
              </a:rPr>
              <a:t>Interpolation type = cv2.INTER_LINEAR</a:t>
            </a:r>
            <a:endParaRPr>
              <a:latin typeface="Nunito"/>
              <a:ea typeface="Nunito"/>
              <a:cs typeface="Nunito"/>
              <a:sym typeface="Nunito"/>
            </a:endParaRPr>
          </a:p>
          <a:p>
            <a:pPr indent="0" lvl="0" marL="0" rtl="0" algn="l">
              <a:lnSpc>
                <a:spcPct val="110000"/>
              </a:lnSpc>
              <a:spcBef>
                <a:spcPts val="920"/>
              </a:spcBef>
              <a:spcAft>
                <a:spcPts val="0"/>
              </a:spcAft>
              <a:buNone/>
            </a:pPr>
            <a:r>
              <a:rPr lang="en" sz="1600">
                <a:latin typeface="Nunito"/>
                <a:ea typeface="Nunito"/>
                <a:cs typeface="Nunito"/>
                <a:sym typeface="Nunito"/>
              </a:rPr>
              <a:t>Blurriness is caused to the up sampled image</a:t>
            </a:r>
            <a:endParaRPr>
              <a:latin typeface="Nunito"/>
              <a:ea typeface="Nunito"/>
              <a:cs typeface="Nunito"/>
              <a:sym typeface="Nunito"/>
            </a:endParaRPr>
          </a:p>
        </p:txBody>
      </p:sp>
      <p:sp>
        <p:nvSpPr>
          <p:cNvPr id="152" name="Google Shape;152;p16"/>
          <p:cNvSpPr txBox="1"/>
          <p:nvPr/>
        </p:nvSpPr>
        <p:spPr>
          <a:xfrm>
            <a:off x="3365698" y="1466715"/>
            <a:ext cx="2422200" cy="582000"/>
          </a:xfrm>
          <a:prstGeom prst="rect">
            <a:avLst/>
          </a:prstGeom>
          <a:noFill/>
          <a:ln>
            <a:noFill/>
          </a:ln>
          <a:effectLst>
            <a:outerShdw blurRad="25400">
              <a:srgbClr val="000000">
                <a:alpha val="45880"/>
              </a:srgbClr>
            </a:outerShdw>
          </a:effectLst>
        </p:spPr>
        <p:txBody>
          <a:bodyPr anchorCtr="0" anchor="b" bIns="45700" lIns="91425" spcFirstLastPara="1" rIns="91425" wrap="square" tIns="45700">
            <a:noAutofit/>
          </a:bodyPr>
          <a:lstStyle/>
          <a:p>
            <a:pPr indent="0" lvl="0" marL="0" rtl="0" algn="ctr">
              <a:lnSpc>
                <a:spcPct val="110000"/>
              </a:lnSpc>
              <a:spcBef>
                <a:spcPts val="0"/>
              </a:spcBef>
              <a:spcAft>
                <a:spcPts val="0"/>
              </a:spcAft>
              <a:buNone/>
            </a:pPr>
            <a:r>
              <a:rPr lang="en" sz="2800">
                <a:solidFill>
                  <a:schemeClr val="dk2"/>
                </a:solidFill>
                <a:latin typeface="Nunito"/>
                <a:ea typeface="Nunito"/>
                <a:cs typeface="Nunito"/>
                <a:sym typeface="Nunito"/>
              </a:rPr>
              <a:t>Auto Encoder</a:t>
            </a:r>
            <a:endParaRPr sz="2200">
              <a:solidFill>
                <a:schemeClr val="dk2"/>
              </a:solidFill>
              <a:latin typeface="Nunito"/>
              <a:ea typeface="Nunito"/>
              <a:cs typeface="Nunito"/>
              <a:sym typeface="Nunito"/>
            </a:endParaRPr>
          </a:p>
        </p:txBody>
      </p:sp>
      <p:sp>
        <p:nvSpPr>
          <p:cNvPr id="153" name="Google Shape;153;p16"/>
          <p:cNvSpPr txBox="1"/>
          <p:nvPr/>
        </p:nvSpPr>
        <p:spPr>
          <a:xfrm>
            <a:off x="3361825" y="2138074"/>
            <a:ext cx="2422200" cy="2533200"/>
          </a:xfrm>
          <a:prstGeom prst="rect">
            <a:avLst/>
          </a:prstGeom>
          <a:noFill/>
          <a:ln>
            <a:noFill/>
          </a:ln>
          <a:effectLst>
            <a:outerShdw blurRad="25400">
              <a:srgbClr val="000000">
                <a:alpha val="45880"/>
              </a:srgbClr>
            </a:outerShdw>
          </a:effectLst>
        </p:spPr>
        <p:txBody>
          <a:bodyPr anchorCtr="0" anchor="t" bIns="45700" lIns="91425" spcFirstLastPara="1" rIns="91425" wrap="square" tIns="45700">
            <a:noAutofit/>
          </a:bodyPr>
          <a:lstStyle/>
          <a:p>
            <a:pPr indent="0" lvl="0" marL="0" rtl="0" algn="l">
              <a:lnSpc>
                <a:spcPct val="110000"/>
              </a:lnSpc>
              <a:spcBef>
                <a:spcPts val="0"/>
              </a:spcBef>
              <a:spcAft>
                <a:spcPts val="0"/>
              </a:spcAft>
              <a:buNone/>
            </a:pPr>
            <a:r>
              <a:rPr lang="en" sz="1600">
                <a:latin typeface="Nunito"/>
                <a:ea typeface="Nunito"/>
                <a:cs typeface="Nunito"/>
                <a:sym typeface="Nunito"/>
              </a:rPr>
              <a:t>Decoder can be used for Up sampling</a:t>
            </a:r>
            <a:endParaRPr>
              <a:latin typeface="Nunito"/>
              <a:ea typeface="Nunito"/>
              <a:cs typeface="Nunito"/>
              <a:sym typeface="Nunito"/>
            </a:endParaRPr>
          </a:p>
          <a:p>
            <a:pPr indent="0" lvl="0" marL="0" rtl="0" algn="l">
              <a:lnSpc>
                <a:spcPct val="110000"/>
              </a:lnSpc>
              <a:spcBef>
                <a:spcPts val="920"/>
              </a:spcBef>
              <a:spcAft>
                <a:spcPts val="0"/>
              </a:spcAft>
              <a:buNone/>
            </a:pPr>
            <a:r>
              <a:rPr lang="en" sz="1600">
                <a:latin typeface="Nunito"/>
                <a:ea typeface="Nunito"/>
                <a:cs typeface="Nunito"/>
                <a:sym typeface="Nunito"/>
              </a:rPr>
              <a:t>Good for Upscaling factor of 2</a:t>
            </a:r>
            <a:endParaRPr>
              <a:latin typeface="Nunito"/>
              <a:ea typeface="Nunito"/>
              <a:cs typeface="Nunito"/>
              <a:sym typeface="Nunito"/>
            </a:endParaRPr>
          </a:p>
          <a:p>
            <a:pPr indent="0" lvl="0" marL="0" rtl="0" algn="l">
              <a:lnSpc>
                <a:spcPct val="110000"/>
              </a:lnSpc>
              <a:spcBef>
                <a:spcPts val="920"/>
              </a:spcBef>
              <a:spcAft>
                <a:spcPts val="0"/>
              </a:spcAft>
              <a:buNone/>
            </a:pPr>
            <a:r>
              <a:rPr lang="en" sz="1600">
                <a:latin typeface="Nunito"/>
                <a:ea typeface="Nunito"/>
                <a:cs typeface="Nunito"/>
                <a:sym typeface="Nunito"/>
              </a:rPr>
              <a:t>Not efficient for a factor of 4 or more.</a:t>
            </a:r>
            <a:endParaRPr>
              <a:latin typeface="Nunito"/>
              <a:ea typeface="Nunito"/>
              <a:cs typeface="Nunito"/>
              <a:sym typeface="Nunito"/>
            </a:endParaRPr>
          </a:p>
          <a:p>
            <a:pPr indent="0" lvl="0" marL="0" rtl="0" algn="l">
              <a:lnSpc>
                <a:spcPct val="110000"/>
              </a:lnSpc>
              <a:spcBef>
                <a:spcPts val="920"/>
              </a:spcBef>
              <a:spcAft>
                <a:spcPts val="0"/>
              </a:spcAft>
              <a:buNone/>
            </a:pPr>
            <a:r>
              <a:rPr lang="en" sz="1600">
                <a:latin typeface="Nunito"/>
                <a:ea typeface="Nunito"/>
                <a:cs typeface="Nunito"/>
                <a:sym typeface="Nunito"/>
              </a:rPr>
              <a:t>Poor quality images are obtained</a:t>
            </a:r>
            <a:endParaRPr>
              <a:latin typeface="Nunito"/>
              <a:ea typeface="Nunito"/>
              <a:cs typeface="Nunito"/>
              <a:sym typeface="Nunito"/>
            </a:endParaRPr>
          </a:p>
        </p:txBody>
      </p:sp>
      <p:sp>
        <p:nvSpPr>
          <p:cNvPr id="154" name="Google Shape;154;p16"/>
          <p:cNvSpPr txBox="1"/>
          <p:nvPr/>
        </p:nvSpPr>
        <p:spPr>
          <a:xfrm>
            <a:off x="5948418" y="1466716"/>
            <a:ext cx="2422200" cy="582000"/>
          </a:xfrm>
          <a:prstGeom prst="rect">
            <a:avLst/>
          </a:prstGeom>
          <a:noFill/>
          <a:ln>
            <a:noFill/>
          </a:ln>
          <a:effectLst>
            <a:outerShdw blurRad="25400">
              <a:srgbClr val="000000">
                <a:alpha val="45880"/>
              </a:srgbClr>
            </a:outerShdw>
          </a:effectLst>
        </p:spPr>
        <p:txBody>
          <a:bodyPr anchorCtr="0" anchor="b" bIns="45700" lIns="91425" spcFirstLastPara="1" rIns="91425" wrap="square" tIns="45700">
            <a:noAutofit/>
          </a:bodyPr>
          <a:lstStyle/>
          <a:p>
            <a:pPr indent="0" lvl="0" marL="0" rtl="0" algn="ctr">
              <a:lnSpc>
                <a:spcPct val="110000"/>
              </a:lnSpc>
              <a:spcBef>
                <a:spcPts val="0"/>
              </a:spcBef>
              <a:spcAft>
                <a:spcPts val="0"/>
              </a:spcAft>
              <a:buNone/>
            </a:pPr>
            <a:r>
              <a:rPr lang="en" sz="2800">
                <a:solidFill>
                  <a:schemeClr val="dk2"/>
                </a:solidFill>
                <a:latin typeface="Nunito"/>
                <a:ea typeface="Nunito"/>
                <a:cs typeface="Nunito"/>
                <a:sym typeface="Nunito"/>
              </a:rPr>
              <a:t>GAN</a:t>
            </a:r>
            <a:endParaRPr sz="2200">
              <a:solidFill>
                <a:schemeClr val="dk2"/>
              </a:solidFill>
              <a:latin typeface="Nunito"/>
              <a:ea typeface="Nunito"/>
              <a:cs typeface="Nunito"/>
              <a:sym typeface="Nunito"/>
            </a:endParaRPr>
          </a:p>
        </p:txBody>
      </p:sp>
      <p:sp>
        <p:nvSpPr>
          <p:cNvPr id="155" name="Google Shape;155;p16"/>
          <p:cNvSpPr txBox="1"/>
          <p:nvPr/>
        </p:nvSpPr>
        <p:spPr>
          <a:xfrm>
            <a:off x="5948418" y="2138084"/>
            <a:ext cx="2422200" cy="2300700"/>
          </a:xfrm>
          <a:prstGeom prst="rect">
            <a:avLst/>
          </a:prstGeom>
          <a:noFill/>
          <a:ln>
            <a:noFill/>
          </a:ln>
          <a:effectLst>
            <a:outerShdw blurRad="25400">
              <a:srgbClr val="000000">
                <a:alpha val="45880"/>
              </a:srgbClr>
            </a:outerShdw>
          </a:effectLst>
        </p:spPr>
        <p:txBody>
          <a:bodyPr anchorCtr="0" anchor="t" bIns="45700" lIns="91425" spcFirstLastPara="1" rIns="91425" wrap="square" tIns="45700">
            <a:noAutofit/>
          </a:bodyPr>
          <a:lstStyle/>
          <a:p>
            <a:pPr indent="0" lvl="0" marL="0" rtl="0" algn="l">
              <a:lnSpc>
                <a:spcPct val="110000"/>
              </a:lnSpc>
              <a:spcBef>
                <a:spcPts val="0"/>
              </a:spcBef>
              <a:spcAft>
                <a:spcPts val="0"/>
              </a:spcAft>
              <a:buNone/>
            </a:pPr>
            <a:r>
              <a:rPr lang="en" sz="1600">
                <a:latin typeface="Nunito"/>
                <a:ea typeface="Nunito"/>
                <a:cs typeface="Nunito"/>
                <a:sym typeface="Nunito"/>
              </a:rPr>
              <a:t>LR image is feed to the Generator</a:t>
            </a:r>
            <a:endParaRPr>
              <a:latin typeface="Nunito"/>
              <a:ea typeface="Nunito"/>
              <a:cs typeface="Nunito"/>
              <a:sym typeface="Nunito"/>
            </a:endParaRPr>
          </a:p>
          <a:p>
            <a:pPr indent="0" lvl="0" marL="0" rtl="0" algn="l">
              <a:lnSpc>
                <a:spcPct val="110000"/>
              </a:lnSpc>
              <a:spcBef>
                <a:spcPts val="920"/>
              </a:spcBef>
              <a:spcAft>
                <a:spcPts val="0"/>
              </a:spcAft>
              <a:buNone/>
            </a:pPr>
            <a:r>
              <a:rPr lang="en" sz="1600">
                <a:latin typeface="Nunito"/>
                <a:ea typeface="Nunito"/>
                <a:cs typeface="Nunito"/>
                <a:sym typeface="Nunito"/>
              </a:rPr>
              <a:t>Output of Generator is HR image</a:t>
            </a:r>
            <a:endParaRPr>
              <a:latin typeface="Nunito"/>
              <a:ea typeface="Nunito"/>
              <a:cs typeface="Nunito"/>
              <a:sym typeface="Nunito"/>
            </a:endParaRPr>
          </a:p>
          <a:p>
            <a:pPr indent="0" lvl="0" marL="0" rtl="0" algn="l">
              <a:lnSpc>
                <a:spcPct val="110000"/>
              </a:lnSpc>
              <a:spcBef>
                <a:spcPts val="920"/>
              </a:spcBef>
              <a:spcAft>
                <a:spcPts val="0"/>
              </a:spcAft>
              <a:buNone/>
            </a:pPr>
            <a:r>
              <a:rPr lang="en" sz="1600">
                <a:latin typeface="Nunito"/>
                <a:ea typeface="Nunito"/>
                <a:cs typeface="Nunito"/>
                <a:sym typeface="Nunito"/>
              </a:rPr>
              <a:t>Works excellent in most of the Up sampling cases</a:t>
            </a:r>
            <a:endParaRPr>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819150" y="44377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Experimental protocol -SR GAN</a:t>
            </a:r>
            <a:endParaRPr/>
          </a:p>
        </p:txBody>
      </p:sp>
      <p:sp>
        <p:nvSpPr>
          <p:cNvPr id="161" name="Google Shape;161;p17"/>
          <p:cNvSpPr txBox="1"/>
          <p:nvPr>
            <p:ph idx="1" type="body"/>
          </p:nvPr>
        </p:nvSpPr>
        <p:spPr>
          <a:xfrm>
            <a:off x="819150" y="1089950"/>
            <a:ext cx="7505700" cy="3807300"/>
          </a:xfrm>
          <a:prstGeom prst="rect">
            <a:avLst/>
          </a:prstGeom>
        </p:spPr>
        <p:txBody>
          <a:bodyPr anchorCtr="0" anchor="t" bIns="91425" lIns="91425" spcFirstLastPara="1" rIns="91425" wrap="square" tIns="91425">
            <a:normAutofit/>
          </a:bodyPr>
          <a:lstStyle/>
          <a:p>
            <a:pPr indent="-361950" lvl="0" marL="457200" rtl="0" algn="l">
              <a:lnSpc>
                <a:spcPct val="110000"/>
              </a:lnSpc>
              <a:spcBef>
                <a:spcPts val="0"/>
              </a:spcBef>
              <a:spcAft>
                <a:spcPts val="0"/>
              </a:spcAft>
              <a:buSzPts val="2100"/>
              <a:buFont typeface="Nunito"/>
              <a:buChar char="●"/>
            </a:pPr>
            <a:r>
              <a:rPr lang="en" sz="2100">
                <a:latin typeface="Nunito"/>
                <a:ea typeface="Nunito"/>
                <a:cs typeface="Nunito"/>
                <a:sym typeface="Nunito"/>
              </a:rPr>
              <a:t>Based on the Paper – “Using GANs for Single Image Super-Resolution”</a:t>
            </a:r>
            <a:endParaRPr sz="2100">
              <a:latin typeface="Nunito"/>
              <a:ea typeface="Nunito"/>
              <a:cs typeface="Nunito"/>
              <a:sym typeface="Nunito"/>
            </a:endParaRPr>
          </a:p>
          <a:p>
            <a:pPr indent="-361950" lvl="0" marL="457200" rtl="0" algn="l">
              <a:lnSpc>
                <a:spcPct val="110000"/>
              </a:lnSpc>
              <a:spcBef>
                <a:spcPts val="0"/>
              </a:spcBef>
              <a:spcAft>
                <a:spcPts val="0"/>
              </a:spcAft>
              <a:buSzPts val="2100"/>
              <a:buFont typeface="Nunito"/>
              <a:buChar char="●"/>
            </a:pPr>
            <a:r>
              <a:rPr lang="en" sz="2100">
                <a:latin typeface="Nunito"/>
                <a:ea typeface="Nunito"/>
                <a:cs typeface="Nunito"/>
                <a:sym typeface="Nunito"/>
              </a:rPr>
              <a:t>Basic structure includes Residual block and then upscaling is done.</a:t>
            </a:r>
            <a:endParaRPr sz="2100">
              <a:latin typeface="Nunito"/>
              <a:ea typeface="Nunito"/>
              <a:cs typeface="Nunito"/>
              <a:sym typeface="Nunito"/>
            </a:endParaRPr>
          </a:p>
          <a:p>
            <a:pPr indent="0" lvl="0" marL="342900" rtl="0" algn="l">
              <a:lnSpc>
                <a:spcPct val="110000"/>
              </a:lnSpc>
              <a:spcBef>
                <a:spcPts val="1060"/>
              </a:spcBef>
              <a:spcAft>
                <a:spcPts val="0"/>
              </a:spcAft>
              <a:buNone/>
            </a:pPr>
            <a:r>
              <a:t/>
            </a:r>
            <a:endParaRPr sz="2300">
              <a:solidFill>
                <a:srgbClr val="000000"/>
              </a:solidFill>
              <a:latin typeface="Sorts Mill Goudy"/>
              <a:ea typeface="Sorts Mill Goudy"/>
              <a:cs typeface="Sorts Mill Goudy"/>
              <a:sym typeface="Sorts Mill Goudy"/>
            </a:endParaRPr>
          </a:p>
          <a:p>
            <a:pPr indent="0" lvl="0" marL="0" rtl="0" algn="l">
              <a:spcBef>
                <a:spcPts val="0"/>
              </a:spcBef>
              <a:spcAft>
                <a:spcPts val="1200"/>
              </a:spcAft>
              <a:buNone/>
            </a:pPr>
            <a:r>
              <a:t/>
            </a:r>
            <a:endParaRPr/>
          </a:p>
        </p:txBody>
      </p:sp>
      <p:pic>
        <p:nvPicPr>
          <p:cNvPr id="162" name="Google Shape;162;p17"/>
          <p:cNvPicPr preferRelativeResize="0"/>
          <p:nvPr/>
        </p:nvPicPr>
        <p:blipFill rotWithShape="1">
          <a:blip r:embed="rId3">
            <a:alphaModFix/>
          </a:blip>
          <a:srcRect b="0" l="0" r="0" t="0"/>
          <a:stretch/>
        </p:blipFill>
        <p:spPr>
          <a:xfrm>
            <a:off x="536399" y="2725623"/>
            <a:ext cx="7946400" cy="1832400"/>
          </a:xfrm>
          <a:prstGeom prst="rect">
            <a:avLst/>
          </a:prstGeom>
          <a:noFill/>
          <a:ln cap="flat" cmpd="sng" w="9525">
            <a:solidFill>
              <a:srgbClr val="000000"/>
            </a:solidFill>
            <a:prstDash val="solid"/>
            <a:round/>
            <a:headEnd len="sm" w="sm" type="none"/>
            <a:tailEnd len="sm" w="sm" type="none"/>
          </a:ln>
          <a:effectLst>
            <a:outerShdw blurRad="25400">
              <a:srgbClr val="000000">
                <a:alpha val="45880"/>
              </a:srgbClr>
            </a:outerShdw>
          </a:effectLst>
        </p:spPr>
      </p:pic>
      <p:sp>
        <p:nvSpPr>
          <p:cNvPr id="163" name="Google Shape;163;p17"/>
          <p:cNvSpPr txBox="1"/>
          <p:nvPr/>
        </p:nvSpPr>
        <p:spPr>
          <a:xfrm>
            <a:off x="1956625" y="4558025"/>
            <a:ext cx="5752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Nunito"/>
                <a:ea typeface="Nunito"/>
                <a:cs typeface="Nunito"/>
                <a:sym typeface="Nunito"/>
              </a:rPr>
              <a:t>Fig: Structure of the ResNet with upsampling</a:t>
            </a:r>
            <a:endParaRPr>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819150" y="443750"/>
            <a:ext cx="7505700" cy="59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Experimental protocol</a:t>
            </a:r>
            <a:endParaRPr/>
          </a:p>
        </p:txBody>
      </p:sp>
      <p:sp>
        <p:nvSpPr>
          <p:cNvPr id="169" name="Google Shape;169;p18"/>
          <p:cNvSpPr txBox="1"/>
          <p:nvPr/>
        </p:nvSpPr>
        <p:spPr>
          <a:xfrm>
            <a:off x="570600" y="1109451"/>
            <a:ext cx="3706200" cy="570600"/>
          </a:xfrm>
          <a:prstGeom prst="rect">
            <a:avLst/>
          </a:prstGeom>
          <a:noFill/>
          <a:ln>
            <a:noFill/>
          </a:ln>
          <a:effectLst>
            <a:outerShdw blurRad="25400">
              <a:srgbClr val="000000">
                <a:alpha val="45880"/>
              </a:srgbClr>
            </a:outerShdw>
          </a:effectLst>
        </p:spPr>
        <p:txBody>
          <a:bodyPr anchorCtr="0" anchor="b" bIns="45700" lIns="91425" spcFirstLastPara="1" rIns="91425" wrap="square" tIns="45700">
            <a:noAutofit/>
          </a:bodyPr>
          <a:lstStyle/>
          <a:p>
            <a:pPr indent="0" lvl="0" marL="0" rtl="0" algn="ctr">
              <a:lnSpc>
                <a:spcPct val="110000"/>
              </a:lnSpc>
              <a:spcBef>
                <a:spcPts val="0"/>
              </a:spcBef>
              <a:spcAft>
                <a:spcPts val="0"/>
              </a:spcAft>
              <a:buNone/>
            </a:pPr>
            <a:r>
              <a:rPr lang="en" sz="2400">
                <a:latin typeface="Nunito"/>
                <a:ea typeface="Nunito"/>
                <a:cs typeface="Nunito"/>
                <a:sym typeface="Nunito"/>
              </a:rPr>
              <a:t>Generator</a:t>
            </a:r>
            <a:endParaRPr sz="2400">
              <a:latin typeface="Nunito"/>
              <a:ea typeface="Nunito"/>
              <a:cs typeface="Nunito"/>
              <a:sym typeface="Nunito"/>
            </a:endParaRPr>
          </a:p>
        </p:txBody>
      </p:sp>
      <p:sp>
        <p:nvSpPr>
          <p:cNvPr id="170" name="Google Shape;170;p18"/>
          <p:cNvSpPr txBox="1"/>
          <p:nvPr/>
        </p:nvSpPr>
        <p:spPr>
          <a:xfrm>
            <a:off x="527675" y="1807525"/>
            <a:ext cx="4178700" cy="2508600"/>
          </a:xfrm>
          <a:prstGeom prst="rect">
            <a:avLst/>
          </a:prstGeom>
          <a:noFill/>
          <a:ln>
            <a:noFill/>
          </a:ln>
          <a:effectLst>
            <a:outerShdw blurRad="25400">
              <a:srgbClr val="000000">
                <a:alpha val="45880"/>
              </a:srgbClr>
            </a:outerShdw>
          </a:effectLst>
        </p:spPr>
        <p:txBody>
          <a:bodyPr anchorCtr="0" anchor="t" bIns="45700" lIns="91425" spcFirstLastPara="1" rIns="91425" wrap="square" tIns="45700">
            <a:normAutofit/>
          </a:bodyPr>
          <a:lstStyle/>
          <a:p>
            <a:pPr indent="-342900" lvl="0" marL="457200" rtl="0" algn="l">
              <a:lnSpc>
                <a:spcPct val="110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G: generator that takes a low-res image I</a:t>
            </a:r>
            <a:r>
              <a:rPr baseline="30000" lang="en" sz="1800">
                <a:solidFill>
                  <a:schemeClr val="dk2"/>
                </a:solidFill>
                <a:latin typeface="Nunito"/>
                <a:ea typeface="Nunito"/>
                <a:cs typeface="Nunito"/>
                <a:sym typeface="Nunito"/>
              </a:rPr>
              <a:t>SR</a:t>
            </a:r>
            <a:endParaRPr sz="1800">
              <a:solidFill>
                <a:schemeClr val="dk2"/>
              </a:solidFill>
              <a:latin typeface="Nunito"/>
              <a:ea typeface="Nunito"/>
              <a:cs typeface="Nunito"/>
              <a:sym typeface="Nunito"/>
            </a:endParaRPr>
          </a:p>
          <a:p>
            <a:pPr indent="-342900" lvl="0" marL="457200" rtl="0" algn="l">
              <a:lnSpc>
                <a:spcPct val="110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θ</a:t>
            </a:r>
            <a:r>
              <a:rPr baseline="-25000" lang="en" sz="1800">
                <a:solidFill>
                  <a:schemeClr val="dk2"/>
                </a:solidFill>
                <a:latin typeface="Nunito"/>
                <a:ea typeface="Nunito"/>
                <a:cs typeface="Nunito"/>
                <a:sym typeface="Nunito"/>
              </a:rPr>
              <a:t>G</a:t>
            </a:r>
            <a:r>
              <a:rPr lang="en" sz="1800">
                <a:solidFill>
                  <a:schemeClr val="dk2"/>
                </a:solidFill>
                <a:latin typeface="Nunito"/>
                <a:ea typeface="Nunito"/>
                <a:cs typeface="Nunito"/>
                <a:sym typeface="Nunito"/>
              </a:rPr>
              <a:t>: parameters of G, { W</a:t>
            </a:r>
            <a:r>
              <a:rPr baseline="-25000" lang="en" sz="1800">
                <a:solidFill>
                  <a:schemeClr val="dk2"/>
                </a:solidFill>
                <a:latin typeface="Nunito"/>
                <a:ea typeface="Nunito"/>
                <a:cs typeface="Nunito"/>
                <a:sym typeface="Nunito"/>
              </a:rPr>
              <a:t>1:L</a:t>
            </a:r>
            <a:r>
              <a:rPr lang="en" sz="1800">
                <a:solidFill>
                  <a:schemeClr val="dk2"/>
                </a:solidFill>
                <a:latin typeface="Nunito"/>
                <a:ea typeface="Nunito"/>
                <a:cs typeface="Nunito"/>
                <a:sym typeface="Nunito"/>
              </a:rPr>
              <a:t>, b</a:t>
            </a:r>
            <a:r>
              <a:rPr baseline="-25000" lang="en" sz="1800">
                <a:solidFill>
                  <a:schemeClr val="dk2"/>
                </a:solidFill>
                <a:latin typeface="Nunito"/>
                <a:ea typeface="Nunito"/>
                <a:cs typeface="Nunito"/>
                <a:sym typeface="Nunito"/>
              </a:rPr>
              <a:t>1:L</a:t>
            </a:r>
            <a:r>
              <a:rPr lang="en" sz="1800">
                <a:solidFill>
                  <a:schemeClr val="dk2"/>
                </a:solidFill>
                <a:latin typeface="Nunito"/>
                <a:ea typeface="Nunito"/>
                <a:cs typeface="Nunito"/>
                <a:sym typeface="Nunito"/>
              </a:rPr>
              <a:t> }</a:t>
            </a:r>
            <a:endParaRPr sz="1800">
              <a:solidFill>
                <a:schemeClr val="dk2"/>
              </a:solidFill>
              <a:latin typeface="Nunito"/>
              <a:ea typeface="Nunito"/>
              <a:cs typeface="Nunito"/>
              <a:sym typeface="Nunito"/>
            </a:endParaRPr>
          </a:p>
          <a:p>
            <a:pPr indent="-342900" lvl="0" marL="457200" rtl="0" algn="l">
              <a:lnSpc>
                <a:spcPct val="110000"/>
              </a:lnSpc>
              <a:spcBef>
                <a:spcPts val="0"/>
              </a:spcBef>
              <a:spcAft>
                <a:spcPts val="0"/>
              </a:spcAft>
              <a:buSzPts val="1800"/>
              <a:buChar char="●"/>
            </a:pPr>
            <a:r>
              <a:rPr lang="en" sz="1800">
                <a:solidFill>
                  <a:schemeClr val="dk2"/>
                </a:solidFill>
                <a:latin typeface="Nunito"/>
                <a:ea typeface="Nunito"/>
                <a:cs typeface="Nunito"/>
                <a:sym typeface="Nunito"/>
              </a:rPr>
              <a:t>l</a:t>
            </a:r>
            <a:r>
              <a:rPr baseline="30000" lang="en" sz="1800">
                <a:solidFill>
                  <a:schemeClr val="dk2"/>
                </a:solidFill>
                <a:latin typeface="Nunito"/>
                <a:ea typeface="Nunito"/>
                <a:cs typeface="Nunito"/>
                <a:sym typeface="Nunito"/>
              </a:rPr>
              <a:t>SR </a:t>
            </a:r>
            <a:r>
              <a:rPr lang="en" sz="1800">
                <a:solidFill>
                  <a:schemeClr val="dk2"/>
                </a:solidFill>
                <a:latin typeface="Nunito"/>
                <a:ea typeface="Nunito"/>
                <a:cs typeface="Nunito"/>
                <a:sym typeface="Nunito"/>
              </a:rPr>
              <a:t>: loss function measures the difference between the 2 HR images </a:t>
            </a:r>
            <a:endParaRPr sz="1800">
              <a:solidFill>
                <a:srgbClr val="F4EDD8"/>
              </a:solidFill>
              <a:latin typeface="Sorts Mill Goudy"/>
              <a:ea typeface="Sorts Mill Goudy"/>
              <a:cs typeface="Sorts Mill Goudy"/>
              <a:sym typeface="Sorts Mill Goudy"/>
            </a:endParaRPr>
          </a:p>
          <a:p>
            <a:pPr indent="0" lvl="0" marL="36899" rtl="0" algn="l">
              <a:lnSpc>
                <a:spcPct val="110000"/>
              </a:lnSpc>
              <a:spcBef>
                <a:spcPts val="960"/>
              </a:spcBef>
              <a:spcAft>
                <a:spcPts val="0"/>
              </a:spcAft>
              <a:buNone/>
            </a:pPr>
            <a:r>
              <a:t/>
            </a:r>
            <a:endParaRPr sz="1800">
              <a:solidFill>
                <a:srgbClr val="F4EDD8"/>
              </a:solidFill>
              <a:latin typeface="Sorts Mill Goudy"/>
              <a:ea typeface="Sorts Mill Goudy"/>
              <a:cs typeface="Sorts Mill Goudy"/>
              <a:sym typeface="Sorts Mill Goudy"/>
            </a:endParaRPr>
          </a:p>
        </p:txBody>
      </p:sp>
      <p:sp>
        <p:nvSpPr>
          <p:cNvPr id="171" name="Google Shape;171;p18"/>
          <p:cNvSpPr txBox="1"/>
          <p:nvPr/>
        </p:nvSpPr>
        <p:spPr>
          <a:xfrm>
            <a:off x="4706409" y="1109451"/>
            <a:ext cx="3717900" cy="570600"/>
          </a:xfrm>
          <a:prstGeom prst="rect">
            <a:avLst/>
          </a:prstGeom>
          <a:noFill/>
          <a:ln>
            <a:noFill/>
          </a:ln>
          <a:effectLst>
            <a:outerShdw blurRad="25400">
              <a:srgbClr val="000000">
                <a:alpha val="45880"/>
              </a:srgbClr>
            </a:outerShdw>
          </a:effectLst>
        </p:spPr>
        <p:txBody>
          <a:bodyPr anchorCtr="0" anchor="b" bIns="45700" lIns="91425" spcFirstLastPara="1" rIns="91425" wrap="square" tIns="45700">
            <a:noAutofit/>
          </a:bodyPr>
          <a:lstStyle/>
          <a:p>
            <a:pPr indent="0" lvl="0" marL="0" rtl="0" algn="ctr">
              <a:lnSpc>
                <a:spcPct val="110000"/>
              </a:lnSpc>
              <a:spcBef>
                <a:spcPts val="0"/>
              </a:spcBef>
              <a:spcAft>
                <a:spcPts val="0"/>
              </a:spcAft>
              <a:buNone/>
            </a:pPr>
            <a:r>
              <a:rPr lang="en" sz="2400">
                <a:latin typeface="Nunito"/>
                <a:ea typeface="Nunito"/>
                <a:cs typeface="Nunito"/>
                <a:sym typeface="Nunito"/>
              </a:rPr>
              <a:t>Discriminator</a:t>
            </a:r>
            <a:endParaRPr sz="2400">
              <a:latin typeface="Nunito"/>
              <a:ea typeface="Nunito"/>
              <a:cs typeface="Nunito"/>
              <a:sym typeface="Nunito"/>
            </a:endParaRPr>
          </a:p>
        </p:txBody>
      </p:sp>
      <p:sp>
        <p:nvSpPr>
          <p:cNvPr id="172" name="Google Shape;172;p18"/>
          <p:cNvSpPr txBox="1"/>
          <p:nvPr/>
        </p:nvSpPr>
        <p:spPr>
          <a:xfrm>
            <a:off x="4811860" y="1807528"/>
            <a:ext cx="3717900" cy="2508600"/>
          </a:xfrm>
          <a:prstGeom prst="rect">
            <a:avLst/>
          </a:prstGeom>
          <a:noFill/>
          <a:ln>
            <a:noFill/>
          </a:ln>
          <a:effectLst>
            <a:outerShdw blurRad="25400">
              <a:srgbClr val="000000">
                <a:alpha val="45880"/>
              </a:srgbClr>
            </a:outerShdw>
          </a:effectLst>
        </p:spPr>
        <p:txBody>
          <a:bodyPr anchorCtr="0" anchor="t" bIns="45700" lIns="91425" spcFirstLastPara="1" rIns="91425" wrap="square" tIns="45700">
            <a:normAutofit/>
          </a:bodyPr>
          <a:lstStyle/>
          <a:p>
            <a:pPr indent="-342900" lvl="0" marL="457200" rtl="0" algn="l">
              <a:lnSpc>
                <a:spcPct val="110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D: discriminator that classifies whether a high high-res image is I</a:t>
            </a:r>
            <a:r>
              <a:rPr baseline="30000" lang="en" sz="1800">
                <a:solidFill>
                  <a:schemeClr val="dk2"/>
                </a:solidFill>
                <a:latin typeface="Nunito"/>
                <a:ea typeface="Nunito"/>
                <a:cs typeface="Nunito"/>
                <a:sym typeface="Nunito"/>
              </a:rPr>
              <a:t>HR</a:t>
            </a:r>
            <a:r>
              <a:rPr lang="en" sz="1800">
                <a:solidFill>
                  <a:schemeClr val="dk2"/>
                </a:solidFill>
                <a:latin typeface="Nunito"/>
                <a:ea typeface="Nunito"/>
                <a:cs typeface="Nunito"/>
                <a:sym typeface="Nunito"/>
              </a:rPr>
              <a:t> or I</a:t>
            </a:r>
            <a:r>
              <a:rPr baseline="30000" lang="en" sz="1800">
                <a:solidFill>
                  <a:schemeClr val="dk2"/>
                </a:solidFill>
                <a:latin typeface="Nunito"/>
                <a:ea typeface="Nunito"/>
                <a:cs typeface="Nunito"/>
                <a:sym typeface="Nunito"/>
              </a:rPr>
              <a:t>SR</a:t>
            </a:r>
            <a:endParaRPr sz="1800">
              <a:solidFill>
                <a:schemeClr val="dk2"/>
              </a:solidFill>
              <a:latin typeface="Nunito"/>
              <a:ea typeface="Nunito"/>
              <a:cs typeface="Nunito"/>
              <a:sym typeface="Nunito"/>
            </a:endParaRPr>
          </a:p>
          <a:p>
            <a:pPr indent="-342900" lvl="0" marL="457200" rtl="0" algn="l">
              <a:lnSpc>
                <a:spcPct val="110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θ</a:t>
            </a:r>
            <a:r>
              <a:rPr baseline="-25000" lang="en" sz="1800">
                <a:solidFill>
                  <a:schemeClr val="dk2"/>
                </a:solidFill>
                <a:latin typeface="Nunito"/>
                <a:ea typeface="Nunito"/>
                <a:cs typeface="Nunito"/>
                <a:sym typeface="Nunito"/>
              </a:rPr>
              <a:t>D</a:t>
            </a:r>
            <a:r>
              <a:rPr lang="en" sz="1800">
                <a:solidFill>
                  <a:schemeClr val="dk2"/>
                </a:solidFill>
                <a:latin typeface="Nunito"/>
                <a:ea typeface="Nunito"/>
                <a:cs typeface="Nunito"/>
                <a:sym typeface="Nunito"/>
              </a:rPr>
              <a:t>: parameters of D</a:t>
            </a:r>
            <a:endParaRPr sz="1800">
              <a:solidFill>
                <a:schemeClr val="dk2"/>
              </a:solidFill>
              <a:latin typeface="Nunito"/>
              <a:ea typeface="Nunito"/>
              <a:cs typeface="Nunito"/>
              <a:sym typeface="Nunito"/>
            </a:endParaRPr>
          </a:p>
          <a:p>
            <a:pPr indent="0" lvl="0" marL="36899" rtl="0" algn="l">
              <a:lnSpc>
                <a:spcPct val="110000"/>
              </a:lnSpc>
              <a:spcBef>
                <a:spcPts val="960"/>
              </a:spcBef>
              <a:spcAft>
                <a:spcPts val="0"/>
              </a:spcAft>
              <a:buNone/>
            </a:pPr>
            <a:r>
              <a:rPr lang="en" sz="1800">
                <a:solidFill>
                  <a:srgbClr val="F4EDD8"/>
                </a:solidFill>
                <a:latin typeface="Sorts Mill Goudy"/>
                <a:ea typeface="Sorts Mill Goudy"/>
                <a:cs typeface="Sorts Mill Goudy"/>
                <a:sym typeface="Sorts Mill Goudy"/>
              </a:rPr>
              <a:t> </a:t>
            </a:r>
            <a:endParaRPr sz="1800">
              <a:solidFill>
                <a:srgbClr val="F4EDD8"/>
              </a:solidFill>
              <a:latin typeface="Sorts Mill Goudy"/>
              <a:ea typeface="Sorts Mill Goudy"/>
              <a:cs typeface="Sorts Mill Goudy"/>
              <a:sym typeface="Sorts Mill Goudy"/>
            </a:endParaRPr>
          </a:p>
        </p:txBody>
      </p:sp>
      <p:pic>
        <p:nvPicPr>
          <p:cNvPr id="173" name="Google Shape;173;p18"/>
          <p:cNvPicPr preferRelativeResize="0"/>
          <p:nvPr/>
        </p:nvPicPr>
        <p:blipFill rotWithShape="1">
          <a:blip r:embed="rId3">
            <a:alphaModFix/>
          </a:blip>
          <a:srcRect b="0" l="0" r="0" t="0"/>
          <a:stretch/>
        </p:blipFill>
        <p:spPr>
          <a:xfrm>
            <a:off x="616325" y="3792162"/>
            <a:ext cx="4001400" cy="812431"/>
          </a:xfrm>
          <a:prstGeom prst="rect">
            <a:avLst/>
          </a:prstGeom>
          <a:noFill/>
          <a:ln cap="flat" cmpd="sng" w="9525">
            <a:solidFill>
              <a:srgbClr val="000000"/>
            </a:solidFill>
            <a:prstDash val="solid"/>
            <a:round/>
            <a:headEnd len="sm" w="sm" type="none"/>
            <a:tailEnd len="sm" w="sm" type="none"/>
          </a:ln>
          <a:effectLst>
            <a:outerShdw blurRad="25400">
              <a:srgbClr val="000000">
                <a:alpha val="45880"/>
              </a:srgbClr>
            </a:outerShdw>
          </a:effectLst>
        </p:spPr>
      </p:pic>
      <p:pic>
        <p:nvPicPr>
          <p:cNvPr id="174" name="Google Shape;174;p18"/>
          <p:cNvPicPr preferRelativeResize="0"/>
          <p:nvPr/>
        </p:nvPicPr>
        <p:blipFill rotWithShape="1">
          <a:blip r:embed="rId4">
            <a:alphaModFix/>
          </a:blip>
          <a:srcRect b="0" l="0" r="0" t="0"/>
          <a:stretch/>
        </p:blipFill>
        <p:spPr>
          <a:xfrm>
            <a:off x="4892225" y="3737600"/>
            <a:ext cx="3894426" cy="921525"/>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9"/>
          <p:cNvSpPr txBox="1"/>
          <p:nvPr>
            <p:ph type="title"/>
          </p:nvPr>
        </p:nvSpPr>
        <p:spPr>
          <a:xfrm>
            <a:off x="819150" y="644675"/>
            <a:ext cx="7505700" cy="510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Training</a:t>
            </a:r>
            <a:endParaRPr/>
          </a:p>
        </p:txBody>
      </p:sp>
      <p:sp>
        <p:nvSpPr>
          <p:cNvPr id="180" name="Google Shape;180;p19"/>
          <p:cNvSpPr txBox="1"/>
          <p:nvPr>
            <p:ph idx="1" type="body"/>
          </p:nvPr>
        </p:nvSpPr>
        <p:spPr>
          <a:xfrm>
            <a:off x="819150" y="1225600"/>
            <a:ext cx="7505700" cy="3213300"/>
          </a:xfrm>
          <a:prstGeom prst="rect">
            <a:avLst/>
          </a:prstGeom>
        </p:spPr>
        <p:txBody>
          <a:bodyPr anchorCtr="0" anchor="t" bIns="91425" lIns="91425" spcFirstLastPara="1" rIns="91425" wrap="square" tIns="91425">
            <a:normAutofit/>
          </a:bodyPr>
          <a:lstStyle/>
          <a:p>
            <a:pPr indent="-357346" lvl="0" marL="457200" rtl="0" algn="l">
              <a:lnSpc>
                <a:spcPct val="110000"/>
              </a:lnSpc>
              <a:spcBef>
                <a:spcPts val="0"/>
              </a:spcBef>
              <a:spcAft>
                <a:spcPts val="0"/>
              </a:spcAft>
              <a:buSzPts val="2028"/>
              <a:buFont typeface="Nunito"/>
              <a:buChar char="●"/>
            </a:pPr>
            <a:r>
              <a:rPr lang="en" sz="2027">
                <a:latin typeface="Nunito"/>
                <a:ea typeface="Nunito"/>
                <a:cs typeface="Nunito"/>
                <a:sym typeface="Nunito"/>
              </a:rPr>
              <a:t>Training dataset consisted of 8144 images. LR images were created using resizing the image using interpolation techniques - cv2.INTER_CUBIC in OpenCV</a:t>
            </a:r>
            <a:endParaRPr sz="2027">
              <a:latin typeface="Nunito"/>
              <a:ea typeface="Nunito"/>
              <a:cs typeface="Nunito"/>
              <a:sym typeface="Nunito"/>
            </a:endParaRPr>
          </a:p>
          <a:p>
            <a:pPr indent="0" lvl="0" marL="457200" rtl="0" algn="l">
              <a:lnSpc>
                <a:spcPct val="110000"/>
              </a:lnSpc>
              <a:spcBef>
                <a:spcPts val="0"/>
              </a:spcBef>
              <a:spcAft>
                <a:spcPts val="0"/>
              </a:spcAft>
              <a:buNone/>
            </a:pPr>
            <a:r>
              <a:t/>
            </a:r>
            <a:endParaRPr sz="2027">
              <a:latin typeface="Nunito"/>
              <a:ea typeface="Nunito"/>
              <a:cs typeface="Nunito"/>
              <a:sym typeface="Nunito"/>
            </a:endParaRPr>
          </a:p>
          <a:p>
            <a:pPr indent="-357346" lvl="0" marL="457200" rtl="0" algn="l">
              <a:lnSpc>
                <a:spcPct val="110000"/>
              </a:lnSpc>
              <a:spcBef>
                <a:spcPts val="1060"/>
              </a:spcBef>
              <a:spcAft>
                <a:spcPts val="0"/>
              </a:spcAft>
              <a:buSzPts val="2028"/>
              <a:buFont typeface="Nunito"/>
              <a:buChar char="●"/>
            </a:pPr>
            <a:r>
              <a:rPr lang="en" sz="2027">
                <a:latin typeface="Nunito"/>
                <a:ea typeface="Nunito"/>
                <a:cs typeface="Nunito"/>
                <a:sym typeface="Nunito"/>
              </a:rPr>
              <a:t>Number of Epochs – 2000</a:t>
            </a:r>
            <a:endParaRPr sz="2027">
              <a:latin typeface="Nunito"/>
              <a:ea typeface="Nunito"/>
              <a:cs typeface="Nunito"/>
              <a:sym typeface="Nunito"/>
            </a:endParaRPr>
          </a:p>
          <a:p>
            <a:pPr indent="-357346" lvl="0" marL="457200" rtl="0" algn="l">
              <a:lnSpc>
                <a:spcPct val="110000"/>
              </a:lnSpc>
              <a:spcBef>
                <a:spcPts val="0"/>
              </a:spcBef>
              <a:spcAft>
                <a:spcPts val="0"/>
              </a:spcAft>
              <a:buSzPts val="2028"/>
              <a:buFont typeface="Nunito"/>
              <a:buChar char="●"/>
            </a:pPr>
            <a:r>
              <a:rPr lang="en" sz="2027">
                <a:latin typeface="Nunito"/>
                <a:ea typeface="Nunito"/>
                <a:cs typeface="Nunito"/>
                <a:sym typeface="Nunito"/>
              </a:rPr>
              <a:t>Loss – Binary Cross Entropy</a:t>
            </a:r>
            <a:endParaRPr sz="2027">
              <a:latin typeface="Nunito"/>
              <a:ea typeface="Nunito"/>
              <a:cs typeface="Nunito"/>
              <a:sym typeface="Nunito"/>
            </a:endParaRPr>
          </a:p>
          <a:p>
            <a:pPr indent="-357346" lvl="0" marL="457200" rtl="0" algn="l">
              <a:lnSpc>
                <a:spcPct val="110000"/>
              </a:lnSpc>
              <a:spcBef>
                <a:spcPts val="0"/>
              </a:spcBef>
              <a:spcAft>
                <a:spcPts val="0"/>
              </a:spcAft>
              <a:buSzPts val="2028"/>
              <a:buFont typeface="Nunito"/>
              <a:buChar char="●"/>
            </a:pPr>
            <a:r>
              <a:rPr lang="en" sz="2027">
                <a:latin typeface="Nunito"/>
                <a:ea typeface="Nunito"/>
                <a:cs typeface="Nunito"/>
                <a:sym typeface="Nunito"/>
              </a:rPr>
              <a:t>Optimizer – rmsprop</a:t>
            </a:r>
            <a:endParaRPr sz="2027">
              <a:latin typeface="Nunito"/>
              <a:ea typeface="Nunito"/>
              <a:cs typeface="Nunito"/>
              <a:sym typeface="Nunito"/>
            </a:endParaRPr>
          </a:p>
          <a:p>
            <a:pPr indent="-357346" lvl="0" marL="457200" rtl="0" algn="l">
              <a:lnSpc>
                <a:spcPct val="110000"/>
              </a:lnSpc>
              <a:spcBef>
                <a:spcPts val="0"/>
              </a:spcBef>
              <a:spcAft>
                <a:spcPts val="0"/>
              </a:spcAft>
              <a:buSzPts val="2028"/>
              <a:buFont typeface="Nunito"/>
              <a:buChar char="●"/>
            </a:pPr>
            <a:r>
              <a:rPr lang="en" sz="2027">
                <a:latin typeface="Nunito"/>
                <a:ea typeface="Nunito"/>
                <a:cs typeface="Nunito"/>
                <a:sym typeface="Nunito"/>
              </a:rPr>
              <a:t>Framework – Keras with Tensorflow as backend</a:t>
            </a:r>
            <a:endParaRPr sz="1102">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0"/>
          <p:cNvSpPr txBox="1"/>
          <p:nvPr>
            <p:ph type="title"/>
          </p:nvPr>
        </p:nvSpPr>
        <p:spPr>
          <a:xfrm>
            <a:off x="643400" y="527475"/>
            <a:ext cx="7505700" cy="5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800"/>
              <a:t>Testing</a:t>
            </a:r>
            <a:endParaRPr sz="2800"/>
          </a:p>
        </p:txBody>
      </p:sp>
      <p:pic>
        <p:nvPicPr>
          <p:cNvPr id="186" name="Google Shape;186;p20"/>
          <p:cNvPicPr preferRelativeResize="0"/>
          <p:nvPr/>
        </p:nvPicPr>
        <p:blipFill rotWithShape="1">
          <a:blip r:embed="rId3">
            <a:alphaModFix/>
          </a:blip>
          <a:srcRect b="0" l="0" r="0" t="0"/>
          <a:stretch/>
        </p:blipFill>
        <p:spPr>
          <a:xfrm>
            <a:off x="333425" y="1533675"/>
            <a:ext cx="5865000" cy="2332800"/>
          </a:xfrm>
          <a:prstGeom prst="rect">
            <a:avLst/>
          </a:prstGeom>
          <a:noFill/>
          <a:ln cap="flat" cmpd="sng" w="9525">
            <a:solidFill>
              <a:srgbClr val="000000"/>
            </a:solidFill>
            <a:prstDash val="solid"/>
            <a:round/>
            <a:headEnd len="sm" w="sm" type="none"/>
            <a:tailEnd len="sm" w="sm" type="none"/>
          </a:ln>
          <a:effectLst>
            <a:outerShdw blurRad="25400">
              <a:srgbClr val="000000">
                <a:alpha val="45880"/>
              </a:srgbClr>
            </a:outerShdw>
          </a:effectLst>
        </p:spPr>
      </p:pic>
      <p:pic>
        <p:nvPicPr>
          <p:cNvPr descr="Intuitively Understanding Convolutions for Deep Learning | by Irhum Shafkat  | Towards Data Science" id="187" name="Google Shape;187;p20"/>
          <p:cNvPicPr preferRelativeResize="0"/>
          <p:nvPr/>
        </p:nvPicPr>
        <p:blipFill rotWithShape="1">
          <a:blip r:embed="rId4">
            <a:alphaModFix/>
          </a:blip>
          <a:srcRect b="0" l="0" r="0" t="0"/>
          <a:stretch/>
        </p:blipFill>
        <p:spPr>
          <a:xfrm>
            <a:off x="6269175" y="1735346"/>
            <a:ext cx="2583500" cy="187480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1"/>
          <p:cNvSpPr txBox="1"/>
          <p:nvPr>
            <p:ph type="title"/>
          </p:nvPr>
        </p:nvSpPr>
        <p:spPr>
          <a:xfrm>
            <a:off x="718700" y="343300"/>
            <a:ext cx="7505700" cy="600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obtained:</a:t>
            </a:r>
            <a:endParaRPr/>
          </a:p>
        </p:txBody>
      </p:sp>
      <p:sp>
        <p:nvSpPr>
          <p:cNvPr id="193" name="Google Shape;193;p21"/>
          <p:cNvSpPr txBox="1"/>
          <p:nvPr/>
        </p:nvSpPr>
        <p:spPr>
          <a:xfrm>
            <a:off x="6051903" y="4204150"/>
            <a:ext cx="24933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a:latin typeface="Nunito"/>
                <a:ea typeface="Nunito"/>
                <a:cs typeface="Nunito"/>
                <a:sym typeface="Nunito"/>
              </a:rPr>
              <a:t>H</a:t>
            </a:r>
            <a:r>
              <a:rPr i="0" lang="en" sz="1400" u="none" cap="none" strike="noStrike">
                <a:latin typeface="Nunito"/>
                <a:ea typeface="Nunito"/>
                <a:cs typeface="Nunito"/>
                <a:sym typeface="Nunito"/>
              </a:rPr>
              <a:t>R </a:t>
            </a:r>
            <a:endParaRPr>
              <a:latin typeface="Nunito"/>
              <a:ea typeface="Nunito"/>
              <a:cs typeface="Nunito"/>
              <a:sym typeface="Nunito"/>
            </a:endParaRPr>
          </a:p>
          <a:p>
            <a:pPr indent="0" lvl="0" marL="0" marR="0" rtl="0" algn="ctr">
              <a:spcBef>
                <a:spcPts val="0"/>
              </a:spcBef>
              <a:spcAft>
                <a:spcPts val="0"/>
              </a:spcAft>
              <a:buNone/>
            </a:pPr>
            <a:r>
              <a:rPr lang="en">
                <a:latin typeface="Nunito"/>
                <a:ea typeface="Nunito"/>
                <a:cs typeface="Nunito"/>
                <a:sym typeface="Nunito"/>
              </a:rPr>
              <a:t>388</a:t>
            </a:r>
            <a:r>
              <a:rPr i="0" lang="en" sz="1400" u="none" cap="none" strike="noStrike">
                <a:latin typeface="Nunito"/>
                <a:ea typeface="Nunito"/>
                <a:cs typeface="Nunito"/>
                <a:sym typeface="Nunito"/>
              </a:rPr>
              <a:t> ✕ 388</a:t>
            </a:r>
            <a:endParaRPr>
              <a:latin typeface="Nunito"/>
              <a:ea typeface="Nunito"/>
              <a:cs typeface="Nunito"/>
              <a:sym typeface="Nunito"/>
            </a:endParaRPr>
          </a:p>
        </p:txBody>
      </p:sp>
      <p:pic>
        <p:nvPicPr>
          <p:cNvPr id="194" name="Google Shape;194;p21"/>
          <p:cNvPicPr preferRelativeResize="0"/>
          <p:nvPr/>
        </p:nvPicPr>
        <p:blipFill rotWithShape="1">
          <a:blip r:embed="rId3">
            <a:alphaModFix/>
          </a:blip>
          <a:srcRect b="0" l="0" r="0" t="0"/>
          <a:stretch/>
        </p:blipFill>
        <p:spPr>
          <a:xfrm>
            <a:off x="1370061" y="1885293"/>
            <a:ext cx="1203737" cy="785813"/>
          </a:xfrm>
          <a:prstGeom prst="rect">
            <a:avLst/>
          </a:prstGeom>
          <a:noFill/>
          <a:ln>
            <a:noFill/>
          </a:ln>
        </p:spPr>
      </p:pic>
      <p:pic>
        <p:nvPicPr>
          <p:cNvPr id="195" name="Google Shape;195;p21"/>
          <p:cNvPicPr preferRelativeResize="0"/>
          <p:nvPr/>
        </p:nvPicPr>
        <p:blipFill rotWithShape="1">
          <a:blip r:embed="rId4">
            <a:alphaModFix/>
          </a:blip>
          <a:srcRect b="0" l="0" r="0" t="0"/>
          <a:stretch/>
        </p:blipFill>
        <p:spPr>
          <a:xfrm>
            <a:off x="5544254" y="893600"/>
            <a:ext cx="3198972" cy="3143250"/>
          </a:xfrm>
          <a:prstGeom prst="rect">
            <a:avLst/>
          </a:prstGeom>
          <a:noFill/>
          <a:ln>
            <a:noFill/>
          </a:ln>
        </p:spPr>
      </p:pic>
      <p:sp>
        <p:nvSpPr>
          <p:cNvPr id="196" name="Google Shape;196;p21"/>
          <p:cNvSpPr/>
          <p:nvPr/>
        </p:nvSpPr>
        <p:spPr>
          <a:xfrm>
            <a:off x="3313103" y="2117076"/>
            <a:ext cx="1659300" cy="460500"/>
          </a:xfrm>
          <a:prstGeom prst="rightArrow">
            <a:avLst>
              <a:gd fmla="val 50000" name="adj1"/>
              <a:gd fmla="val 50000" name="adj2"/>
            </a:avLst>
          </a:prstGeom>
          <a:gradFill>
            <a:gsLst>
              <a:gs pos="0">
                <a:srgbClr val="CBEFF2"/>
              </a:gs>
              <a:gs pos="100000">
                <a:srgbClr val="85DEE5"/>
              </a:gs>
            </a:gsLst>
            <a:lin ang="5040080" scaled="0"/>
          </a:gradFill>
          <a:ln cap="flat" cmpd="sng" w="9525">
            <a:solidFill>
              <a:srgbClr val="B58B8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Clr>
                <a:srgbClr val="FFFFFF"/>
              </a:buClr>
              <a:buSzPts val="1800"/>
              <a:buFont typeface="Sorts Mill Goudy"/>
              <a:buNone/>
            </a:pPr>
            <a:r>
              <a:t/>
            </a:r>
            <a:endParaRPr b="0" i="0" sz="1800" u="none" cap="none" strike="noStrike">
              <a:solidFill>
                <a:srgbClr val="000000"/>
              </a:solidFill>
              <a:latin typeface="Twentieth Century"/>
              <a:ea typeface="Twentieth Century"/>
              <a:cs typeface="Twentieth Century"/>
              <a:sym typeface="Twentieth Century"/>
            </a:endParaRPr>
          </a:p>
        </p:txBody>
      </p:sp>
      <p:sp>
        <p:nvSpPr>
          <p:cNvPr id="197" name="Google Shape;197;p21"/>
          <p:cNvSpPr txBox="1"/>
          <p:nvPr/>
        </p:nvSpPr>
        <p:spPr>
          <a:xfrm>
            <a:off x="1264126" y="2748742"/>
            <a:ext cx="16266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i="0" lang="en" sz="1400" u="none" cap="none" strike="noStrike">
                <a:latin typeface="Nunito"/>
                <a:ea typeface="Nunito"/>
                <a:cs typeface="Nunito"/>
                <a:sym typeface="Nunito"/>
              </a:rPr>
              <a:t>LR </a:t>
            </a:r>
            <a:endParaRPr>
              <a:latin typeface="Nunito"/>
              <a:ea typeface="Nunito"/>
              <a:cs typeface="Nunito"/>
              <a:sym typeface="Nunito"/>
            </a:endParaRPr>
          </a:p>
          <a:p>
            <a:pPr indent="0" lvl="0" marL="0" marR="0" rtl="0" algn="ctr">
              <a:spcBef>
                <a:spcPts val="0"/>
              </a:spcBef>
              <a:spcAft>
                <a:spcPts val="0"/>
              </a:spcAft>
              <a:buNone/>
            </a:pPr>
            <a:r>
              <a:rPr i="0" lang="en" sz="1400" u="none" cap="none" strike="noStrike">
                <a:latin typeface="Nunito"/>
                <a:ea typeface="Nunito"/>
                <a:cs typeface="Nunito"/>
                <a:sym typeface="Nunito"/>
              </a:rPr>
              <a:t>146 ✕ 97</a:t>
            </a:r>
            <a:endParaRPr>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